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2"/>
  </p:notesMasterIdLst>
  <p:sldIdLst>
    <p:sldId id="257" r:id="rId2"/>
    <p:sldId id="258" r:id="rId3"/>
    <p:sldId id="259" r:id="rId4"/>
    <p:sldId id="295" r:id="rId5"/>
    <p:sldId id="260" r:id="rId6"/>
    <p:sldId id="261" r:id="rId7"/>
    <p:sldId id="296" r:id="rId8"/>
    <p:sldId id="300" r:id="rId9"/>
    <p:sldId id="263" r:id="rId10"/>
    <p:sldId id="301" r:id="rId11"/>
    <p:sldId id="302" r:id="rId12"/>
    <p:sldId id="303" r:id="rId13"/>
    <p:sldId id="297" r:id="rId14"/>
    <p:sldId id="262" r:id="rId15"/>
    <p:sldId id="264" r:id="rId16"/>
    <p:sldId id="265" r:id="rId17"/>
    <p:sldId id="266" r:id="rId18"/>
    <p:sldId id="267" r:id="rId19"/>
    <p:sldId id="304" r:id="rId20"/>
    <p:sldId id="268" r:id="rId21"/>
    <p:sldId id="269" r:id="rId22"/>
    <p:sldId id="271" r:id="rId23"/>
    <p:sldId id="272" r:id="rId24"/>
    <p:sldId id="273" r:id="rId25"/>
    <p:sldId id="274" r:id="rId26"/>
    <p:sldId id="275" r:id="rId27"/>
    <p:sldId id="276" r:id="rId28"/>
    <p:sldId id="278" r:id="rId29"/>
    <p:sldId id="277" r:id="rId30"/>
    <p:sldId id="294" r:id="rId3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B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763"/>
    <p:restoredTop sz="62060"/>
  </p:normalViewPr>
  <p:slideViewPr>
    <p:cSldViewPr snapToGrid="0" snapToObjects="1">
      <p:cViewPr varScale="1">
        <p:scale>
          <a:sx n="77" d="100"/>
          <a:sy n="77" d="100"/>
        </p:scale>
        <p:origin x="1048"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97F0A34-D314-1740-BE69-CA60AD788DA0}" type="datetimeFigureOut">
              <a:rPr kumimoji="1" lang="zh-CN" altLang="en-US" smtClean="0"/>
              <a:t>2022/6/14</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6B68CB6-4A13-1E42-AEB4-9E1579C54572}" type="slidenum">
              <a:rPr kumimoji="1" lang="zh-CN" altLang="en-US" smtClean="0"/>
              <a:t>‹#›</a:t>
            </a:fld>
            <a:endParaRPr kumimoji="1" lang="zh-CN" altLang="en-US"/>
          </a:p>
        </p:txBody>
      </p:sp>
    </p:spTree>
    <p:extLst>
      <p:ext uri="{BB962C8B-B14F-4D97-AF65-F5344CB8AC3E}">
        <p14:creationId xmlns:p14="http://schemas.microsoft.com/office/powerpoint/2010/main" val="27741462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Hello,</a:t>
            </a:r>
            <a:r>
              <a:rPr kumimoji="1" lang="zh-CN" altLang="en-US" dirty="0"/>
              <a:t> </a:t>
            </a:r>
            <a:r>
              <a:rPr kumimoji="1" lang="en-US" altLang="zh-CN" dirty="0"/>
              <a:t>everyone.</a:t>
            </a:r>
            <a:r>
              <a:rPr kumimoji="1" lang="zh-CN" altLang="en-US" dirty="0"/>
              <a:t> </a:t>
            </a:r>
            <a:r>
              <a:rPr kumimoji="1" lang="en-US" altLang="zh-CN" dirty="0"/>
              <a:t>I‘m</a:t>
            </a:r>
            <a:r>
              <a:rPr kumimoji="1" lang="zh-CN" altLang="en-US" dirty="0"/>
              <a:t> </a:t>
            </a:r>
            <a:r>
              <a:rPr kumimoji="1" lang="en-US" altLang="zh-CN" dirty="0" err="1"/>
              <a:t>Qipeng</a:t>
            </a:r>
            <a:r>
              <a:rPr kumimoji="1" lang="en-US" altLang="zh-CN" dirty="0"/>
              <a:t> Wang from</a:t>
            </a:r>
            <a:r>
              <a:rPr kumimoji="1" lang="zh-CN" altLang="en-US" dirty="0"/>
              <a:t> </a:t>
            </a:r>
            <a:r>
              <a:rPr kumimoji="1" lang="en-US" altLang="zh-CN" dirty="0"/>
              <a:t>Peking</a:t>
            </a:r>
            <a:r>
              <a:rPr kumimoji="1" lang="zh-CN" altLang="en-US" dirty="0"/>
              <a:t> </a:t>
            </a:r>
            <a:r>
              <a:rPr kumimoji="1" lang="en-US" altLang="zh-CN" dirty="0"/>
              <a:t>University.</a:t>
            </a:r>
            <a:r>
              <a:rPr kumimoji="1" lang="zh-CN" altLang="en-US" dirty="0"/>
              <a:t> </a:t>
            </a:r>
            <a:r>
              <a:rPr kumimoji="1" lang="en-US" altLang="zh-CN" dirty="0"/>
              <a:t>Today,</a:t>
            </a:r>
            <a:r>
              <a:rPr kumimoji="1" lang="zh-CN" altLang="en-US" dirty="0"/>
              <a:t> </a:t>
            </a:r>
            <a:r>
              <a:rPr kumimoji="1" lang="en-US" altLang="zh-CN" dirty="0"/>
              <a:t>I</a:t>
            </a:r>
            <a:r>
              <a:rPr kumimoji="1" lang="zh-CN" altLang="en-US" dirty="0"/>
              <a:t> </a:t>
            </a:r>
            <a:r>
              <a:rPr kumimoji="1" lang="en-US" altLang="zh-CN" dirty="0"/>
              <a:t>will</a:t>
            </a:r>
            <a:r>
              <a:rPr kumimoji="1" lang="zh-CN" altLang="en-US" dirty="0"/>
              <a:t> </a:t>
            </a:r>
            <a:r>
              <a:rPr kumimoji="1" lang="en-US" altLang="zh-CN" dirty="0"/>
              <a:t>share</a:t>
            </a:r>
            <a:r>
              <a:rPr kumimoji="1" lang="zh-CN" altLang="en-US" dirty="0"/>
              <a:t> </a:t>
            </a:r>
            <a:r>
              <a:rPr kumimoji="1" lang="en-US" altLang="zh-CN" dirty="0"/>
              <a:t>with</a:t>
            </a:r>
            <a:r>
              <a:rPr kumimoji="1" lang="zh-CN" altLang="en-US" dirty="0"/>
              <a:t> </a:t>
            </a:r>
            <a:r>
              <a:rPr kumimoji="1" lang="en-US" altLang="zh-CN" dirty="0"/>
              <a:t>you</a:t>
            </a:r>
            <a:r>
              <a:rPr kumimoji="1" lang="zh-CN" altLang="en-US" dirty="0"/>
              <a:t> </a:t>
            </a:r>
            <a:r>
              <a:rPr kumimoji="1" lang="en-US" altLang="zh-CN" dirty="0"/>
              <a:t>our</a:t>
            </a:r>
            <a:r>
              <a:rPr kumimoji="1" lang="zh-CN" altLang="en-US" dirty="0"/>
              <a:t> </a:t>
            </a:r>
            <a:r>
              <a:rPr kumimoji="1" lang="en-US" altLang="zh-CN" dirty="0"/>
              <a:t>recent</a:t>
            </a:r>
            <a:r>
              <a:rPr kumimoji="1" lang="zh-CN" altLang="en-US" dirty="0"/>
              <a:t> </a:t>
            </a:r>
            <a:r>
              <a:rPr kumimoji="1" lang="en-US" altLang="zh-CN" dirty="0"/>
              <a:t>work:</a:t>
            </a:r>
            <a:r>
              <a:rPr kumimoji="1" lang="zh-CN" altLang="en-US" dirty="0"/>
              <a:t> </a:t>
            </a:r>
            <a:r>
              <a:rPr kumimoji="1" lang="en" altLang="zh-CN" sz="1200" dirty="0">
                <a:solidFill>
                  <a:srgbClr val="9B0000"/>
                </a:solidFill>
                <a:latin typeface="LANTINGHEI SC DEMIBOLD" panose="02000000000000000000" pitchFamily="2" charset="-122"/>
                <a:ea typeface="LANTINGHEI SC DEMIBOLD" panose="02000000000000000000" pitchFamily="2" charset="-122"/>
              </a:rPr>
              <a:t>Melon: Breaking the Memory Wall for Resource-Efficient On-Device Machine Learning</a:t>
            </a:r>
            <a:endParaRPr kumimoji="1" lang="en-US" altLang="zh-CN" dirty="0"/>
          </a:p>
        </p:txBody>
      </p:sp>
      <p:sp>
        <p:nvSpPr>
          <p:cNvPr id="4" name="灯片编号占位符 3"/>
          <p:cNvSpPr>
            <a:spLocks noGrp="1"/>
          </p:cNvSpPr>
          <p:nvPr>
            <p:ph type="sldNum" sz="quarter" idx="5"/>
          </p:nvPr>
        </p:nvSpPr>
        <p:spPr/>
        <p:txBody>
          <a:bodyPr/>
          <a:lstStyle/>
          <a:p>
            <a:fld id="{8A5BEA07-E57D-2947-A9FC-A91F03D9FECE}" type="slidenum">
              <a:rPr kumimoji="1" lang="zh-CN" altLang="en-US" smtClean="0"/>
              <a:t>1</a:t>
            </a:fld>
            <a:endParaRPr kumimoji="1" lang="zh-CN" altLang="en-US"/>
          </a:p>
        </p:txBody>
      </p:sp>
    </p:spTree>
    <p:extLst>
      <p:ext uri="{BB962C8B-B14F-4D97-AF65-F5344CB8AC3E}">
        <p14:creationId xmlns:p14="http://schemas.microsoft.com/office/powerpoint/2010/main" val="13449195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The third is “Splitting mini-batch to micro-batch”. This technique is used not as widely as swapping, mainly because it will compromise the parallelism of cloud GPU. However, according to our measurement, a relative small batch size is enough to reach the highest hardware utilization on mobile device.</a:t>
            </a:r>
            <a:endParaRPr lang="zh-CN" altLang="zh-CN" sz="1200" kern="1200" dirty="0">
              <a:solidFill>
                <a:schemeClr val="tx1"/>
              </a:solidFill>
              <a:effectLst/>
              <a:latin typeface="+mn-lt"/>
              <a:ea typeface="+mn-ea"/>
              <a:cs typeface="+mn-cs"/>
            </a:endParaRPr>
          </a:p>
          <a:p>
            <a:endParaRPr kumimoji="1" lang="zh-CN" altLang="en-US" dirty="0"/>
          </a:p>
        </p:txBody>
      </p:sp>
      <p:sp>
        <p:nvSpPr>
          <p:cNvPr id="4" name="灯片编号占位符 3"/>
          <p:cNvSpPr>
            <a:spLocks noGrp="1"/>
          </p:cNvSpPr>
          <p:nvPr>
            <p:ph type="sldNum" sz="quarter" idx="5"/>
          </p:nvPr>
        </p:nvSpPr>
        <p:spPr/>
        <p:txBody>
          <a:bodyPr/>
          <a:lstStyle/>
          <a:p>
            <a:fld id="{76B68CB6-4A13-1E42-AEB4-9E1579C54572}" type="slidenum">
              <a:rPr kumimoji="1" lang="zh-CN" altLang="en-US" smtClean="0"/>
              <a:t>10</a:t>
            </a:fld>
            <a:endParaRPr kumimoji="1" lang="zh-CN" altLang="en-US"/>
          </a:p>
        </p:txBody>
      </p:sp>
    </p:spTree>
    <p:extLst>
      <p:ext uri="{BB962C8B-B14F-4D97-AF65-F5344CB8AC3E}">
        <p14:creationId xmlns:p14="http://schemas.microsoft.com/office/powerpoint/2010/main" val="35953060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The fourth is “activation recomputation”. This technique evicts activation during the forward pass for training and recomputes them when they are needed during the backward pass. This technique make a trade-off between training time and memory footprint. Moreover, it is device/hardware-agnostic.</a:t>
            </a:r>
            <a:endParaRPr lang="zh-CN" altLang="zh-CN" sz="1200" kern="1200" dirty="0">
              <a:solidFill>
                <a:schemeClr val="tx1"/>
              </a:solidFill>
              <a:effectLst/>
              <a:latin typeface="+mn-lt"/>
              <a:ea typeface="+mn-ea"/>
              <a:cs typeface="+mn-cs"/>
            </a:endParaRPr>
          </a:p>
          <a:p>
            <a:endParaRPr kumimoji="1" lang="zh-CN" altLang="en-US" dirty="0"/>
          </a:p>
        </p:txBody>
      </p:sp>
      <p:sp>
        <p:nvSpPr>
          <p:cNvPr id="4" name="灯片编号占位符 3"/>
          <p:cNvSpPr>
            <a:spLocks noGrp="1"/>
          </p:cNvSpPr>
          <p:nvPr>
            <p:ph type="sldNum" sz="quarter" idx="5"/>
          </p:nvPr>
        </p:nvSpPr>
        <p:spPr/>
        <p:txBody>
          <a:bodyPr/>
          <a:lstStyle/>
          <a:p>
            <a:fld id="{76B68CB6-4A13-1E42-AEB4-9E1579C54572}" type="slidenum">
              <a:rPr kumimoji="1" lang="zh-CN" altLang="en-US" smtClean="0"/>
              <a:t>11</a:t>
            </a:fld>
            <a:endParaRPr kumimoji="1" lang="zh-CN" altLang="en-US"/>
          </a:p>
        </p:txBody>
      </p:sp>
    </p:spTree>
    <p:extLst>
      <p:ext uri="{BB962C8B-B14F-4D97-AF65-F5344CB8AC3E}">
        <p14:creationId xmlns:p14="http://schemas.microsoft.com/office/powerpoint/2010/main" val="39414081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In summary, there are several techniques to reduce the memory footprint during the training process in cloud scenario. </a:t>
            </a:r>
            <a:endParaRPr lang="zh-CN"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(click)</a:t>
            </a:r>
            <a:endParaRPr lang="zh-CN"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However, not all of them are compatible with mobile scenario.</a:t>
            </a:r>
            <a:endParaRPr lang="zh-CN" altLang="zh-CN" sz="1200" kern="1200" dirty="0">
              <a:solidFill>
                <a:schemeClr val="tx1"/>
              </a:solidFill>
              <a:effectLst/>
              <a:latin typeface="+mn-lt"/>
              <a:ea typeface="+mn-ea"/>
              <a:cs typeface="+mn-cs"/>
            </a:endParaRPr>
          </a:p>
          <a:p>
            <a:endParaRPr kumimoji="1" lang="zh-CN" altLang="en-US" dirty="0"/>
          </a:p>
        </p:txBody>
      </p:sp>
      <p:sp>
        <p:nvSpPr>
          <p:cNvPr id="4" name="灯片编号占位符 3"/>
          <p:cNvSpPr>
            <a:spLocks noGrp="1"/>
          </p:cNvSpPr>
          <p:nvPr>
            <p:ph type="sldNum" sz="quarter" idx="5"/>
          </p:nvPr>
        </p:nvSpPr>
        <p:spPr/>
        <p:txBody>
          <a:bodyPr/>
          <a:lstStyle/>
          <a:p>
            <a:fld id="{76B68CB6-4A13-1E42-AEB4-9E1579C54572}" type="slidenum">
              <a:rPr kumimoji="1" lang="zh-CN" altLang="en-US" smtClean="0"/>
              <a:t>12</a:t>
            </a:fld>
            <a:endParaRPr kumimoji="1" lang="zh-CN" altLang="en-US"/>
          </a:p>
        </p:txBody>
      </p:sp>
    </p:spTree>
    <p:extLst>
      <p:ext uri="{BB962C8B-B14F-4D97-AF65-F5344CB8AC3E}">
        <p14:creationId xmlns:p14="http://schemas.microsoft.com/office/powerpoint/2010/main" val="4349491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Based on these preliminaries, our research question is, “How to break the memory wall for on-device learning?”</a:t>
            </a:r>
            <a:endParaRPr lang="zh-CN" altLang="zh-CN" sz="1200" kern="1200" dirty="0">
              <a:solidFill>
                <a:schemeClr val="tx1"/>
              </a:solidFill>
              <a:effectLst/>
              <a:latin typeface="+mn-lt"/>
              <a:ea typeface="+mn-ea"/>
              <a:cs typeface="+mn-cs"/>
            </a:endParaRPr>
          </a:p>
          <a:p>
            <a:endParaRPr kumimoji="1" lang="zh-CN" altLang="en-US" dirty="0"/>
          </a:p>
        </p:txBody>
      </p:sp>
      <p:sp>
        <p:nvSpPr>
          <p:cNvPr id="4" name="灯片编号占位符 3"/>
          <p:cNvSpPr>
            <a:spLocks noGrp="1"/>
          </p:cNvSpPr>
          <p:nvPr>
            <p:ph type="sldNum" sz="quarter" idx="5"/>
          </p:nvPr>
        </p:nvSpPr>
        <p:spPr/>
        <p:txBody>
          <a:bodyPr/>
          <a:lstStyle/>
          <a:p>
            <a:fld id="{76B68CB6-4A13-1E42-AEB4-9E1579C54572}" type="slidenum">
              <a:rPr kumimoji="1" lang="zh-CN" altLang="en-US" smtClean="0"/>
              <a:t>13</a:t>
            </a:fld>
            <a:endParaRPr kumimoji="1" lang="zh-CN" altLang="en-US"/>
          </a:p>
        </p:txBody>
      </p:sp>
    </p:spTree>
    <p:extLst>
      <p:ext uri="{BB962C8B-B14F-4D97-AF65-F5344CB8AC3E}">
        <p14:creationId xmlns:p14="http://schemas.microsoft.com/office/powerpoint/2010/main" val="32173497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To do so, there are several challenges.</a:t>
            </a:r>
            <a:endParaRPr lang="zh-CN"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First, there are tens of thousands of memory allocation and release during training. To efficiently manage the memory, memory pool is widely used in most frameworks. </a:t>
            </a:r>
          </a:p>
          <a:p>
            <a:r>
              <a:rPr lang="en-US" altLang="zh-CN" sz="1200" kern="1200" dirty="0">
                <a:solidFill>
                  <a:schemeClr val="tx1"/>
                </a:solidFill>
                <a:effectLst/>
                <a:latin typeface="+mn-lt"/>
                <a:ea typeface="+mn-ea"/>
                <a:cs typeface="+mn-cs"/>
              </a:rPr>
              <a:t>(click1)</a:t>
            </a:r>
          </a:p>
          <a:p>
            <a:r>
              <a:rPr lang="en-US" altLang="zh-CN" sz="1200" kern="1200" dirty="0">
                <a:solidFill>
                  <a:schemeClr val="tx1"/>
                </a:solidFill>
                <a:effectLst/>
                <a:latin typeface="+mn-lt"/>
                <a:ea typeface="+mn-ea"/>
                <a:cs typeface="+mn-cs"/>
              </a:rPr>
              <a:t>For example, TensorFlow maintains a memory pool based on BFC algorithm. However, these pools are designed for general purpose, which ignore the characteristic of DNN training.</a:t>
            </a:r>
            <a:endParaRPr lang="zh-CN" altLang="zh-CN" sz="1200" kern="1200" dirty="0">
              <a:solidFill>
                <a:schemeClr val="tx1"/>
              </a:solidFill>
              <a:effectLst/>
              <a:latin typeface="+mn-lt"/>
              <a:ea typeface="+mn-ea"/>
              <a:cs typeface="+mn-cs"/>
            </a:endParaRPr>
          </a:p>
          <a:p>
            <a:r>
              <a:rPr lang="en-US" altLang="zh-CN" sz="1200" b="1" kern="1200" dirty="0">
                <a:solidFill>
                  <a:schemeClr val="tx1"/>
                </a:solidFill>
                <a:effectLst/>
                <a:latin typeface="+mn-lt"/>
                <a:ea typeface="+mn-ea"/>
                <a:cs typeface="+mn-cs"/>
              </a:rPr>
              <a:t>(click2)</a:t>
            </a:r>
            <a:endParaRPr lang="zh-CN"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So the first challenge is “How to manage memory pool efficiently for DNN training?”</a:t>
            </a:r>
            <a:endParaRPr lang="zh-CN" altLang="zh-CN" sz="1200" kern="1200" dirty="0">
              <a:solidFill>
                <a:schemeClr val="tx1"/>
              </a:solidFill>
              <a:effectLst/>
              <a:latin typeface="+mn-lt"/>
              <a:ea typeface="+mn-ea"/>
              <a:cs typeface="+mn-cs"/>
            </a:endParaRPr>
          </a:p>
          <a:p>
            <a:endParaRPr kumimoji="1" lang="zh-CN" altLang="en-US" dirty="0"/>
          </a:p>
        </p:txBody>
      </p:sp>
      <p:sp>
        <p:nvSpPr>
          <p:cNvPr id="4" name="灯片编号占位符 3"/>
          <p:cNvSpPr>
            <a:spLocks noGrp="1"/>
          </p:cNvSpPr>
          <p:nvPr>
            <p:ph type="sldNum" sz="quarter" idx="5"/>
          </p:nvPr>
        </p:nvSpPr>
        <p:spPr/>
        <p:txBody>
          <a:bodyPr/>
          <a:lstStyle/>
          <a:p>
            <a:fld id="{76B68CB6-4A13-1E42-AEB4-9E1579C54572}" type="slidenum">
              <a:rPr kumimoji="1" lang="zh-CN" altLang="en-US" smtClean="0"/>
              <a:t>14</a:t>
            </a:fld>
            <a:endParaRPr kumimoji="1" lang="zh-CN" altLang="en-US"/>
          </a:p>
        </p:txBody>
      </p:sp>
    </p:spTree>
    <p:extLst>
      <p:ext uri="{BB962C8B-B14F-4D97-AF65-F5344CB8AC3E}">
        <p14:creationId xmlns:p14="http://schemas.microsoft.com/office/powerpoint/2010/main" val="11537223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As for recomputation, current efforts make decision based on naïve assumption that the memory footprint of training is equal to the sum size of all tensors, which ignore the effect of memory pool.</a:t>
            </a:r>
            <a:endParaRPr lang="zh-CN" altLang="zh-CN" sz="1200" kern="1200" dirty="0">
              <a:solidFill>
                <a:schemeClr val="tx1"/>
              </a:solidFill>
              <a:effectLst/>
              <a:latin typeface="+mn-lt"/>
              <a:ea typeface="+mn-ea"/>
              <a:cs typeface="+mn-cs"/>
            </a:endParaRPr>
          </a:p>
          <a:p>
            <a:r>
              <a:rPr lang="en-US" altLang="zh-CN" sz="1200" b="1" kern="1200" dirty="0">
                <a:solidFill>
                  <a:schemeClr val="tx1"/>
                </a:solidFill>
                <a:effectLst/>
                <a:latin typeface="+mn-lt"/>
                <a:ea typeface="+mn-ea"/>
                <a:cs typeface="+mn-cs"/>
              </a:rPr>
              <a:t>(click)</a:t>
            </a:r>
            <a:endParaRPr lang="zh-CN"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So the second challenge is “How to recompute efficiently based on DNN training specific memory pool?”</a:t>
            </a:r>
            <a:endParaRPr lang="zh-CN" altLang="zh-CN" sz="1200" kern="1200" dirty="0">
              <a:solidFill>
                <a:schemeClr val="tx1"/>
              </a:solidFill>
              <a:effectLst/>
              <a:latin typeface="+mn-lt"/>
              <a:ea typeface="+mn-ea"/>
              <a:cs typeface="+mn-cs"/>
            </a:endParaRPr>
          </a:p>
          <a:p>
            <a:endParaRPr kumimoji="1" lang="zh-CN" altLang="en-US" dirty="0"/>
          </a:p>
        </p:txBody>
      </p:sp>
      <p:sp>
        <p:nvSpPr>
          <p:cNvPr id="4" name="灯片编号占位符 3"/>
          <p:cNvSpPr>
            <a:spLocks noGrp="1"/>
          </p:cNvSpPr>
          <p:nvPr>
            <p:ph type="sldNum" sz="quarter" idx="5"/>
          </p:nvPr>
        </p:nvSpPr>
        <p:spPr/>
        <p:txBody>
          <a:bodyPr/>
          <a:lstStyle/>
          <a:p>
            <a:fld id="{76B68CB6-4A13-1E42-AEB4-9E1579C54572}" type="slidenum">
              <a:rPr kumimoji="1" lang="zh-CN" altLang="en-US" smtClean="0"/>
              <a:t>15</a:t>
            </a:fld>
            <a:endParaRPr kumimoji="1" lang="zh-CN" altLang="en-US"/>
          </a:p>
        </p:txBody>
      </p:sp>
    </p:spTree>
    <p:extLst>
      <p:ext uri="{BB962C8B-B14F-4D97-AF65-F5344CB8AC3E}">
        <p14:creationId xmlns:p14="http://schemas.microsoft.com/office/powerpoint/2010/main" val="18190784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In mobile scenario, there are usually multi-apps running in background, leading to significant resource competition. The available memory resource may change due to the competition. </a:t>
            </a:r>
            <a:endParaRPr lang="zh-CN"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(click1)</a:t>
            </a:r>
            <a:endParaRPr lang="zh-CN"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For instance, if the available memory shrinks, </a:t>
            </a:r>
          </a:p>
          <a:p>
            <a:r>
              <a:rPr lang="en-US" altLang="zh-CN" sz="1200" kern="1200" dirty="0">
                <a:solidFill>
                  <a:schemeClr val="tx1"/>
                </a:solidFill>
                <a:effectLst/>
                <a:latin typeface="+mn-lt"/>
                <a:ea typeface="+mn-ea"/>
                <a:cs typeface="+mn-cs"/>
              </a:rPr>
              <a:t>(click2)</a:t>
            </a:r>
          </a:p>
          <a:p>
            <a:r>
              <a:rPr lang="en-US" altLang="zh-CN" sz="1200" kern="1200" dirty="0">
                <a:solidFill>
                  <a:schemeClr val="tx1"/>
                </a:solidFill>
                <a:effectLst/>
                <a:latin typeface="+mn-lt"/>
                <a:ea typeface="+mn-ea"/>
                <a:cs typeface="+mn-cs"/>
              </a:rPr>
              <a:t>the system should stop the old training process, and return memory to OS as soon as possible. </a:t>
            </a:r>
          </a:p>
          <a:p>
            <a:r>
              <a:rPr lang="en-US" altLang="zh-CN" sz="1200" kern="1200" dirty="0">
                <a:solidFill>
                  <a:schemeClr val="tx1"/>
                </a:solidFill>
                <a:effectLst/>
                <a:latin typeface="+mn-lt"/>
                <a:ea typeface="+mn-ea"/>
                <a:cs typeface="+mn-cs"/>
              </a:rPr>
              <a:t>(click3)</a:t>
            </a:r>
          </a:p>
          <a:p>
            <a:r>
              <a:rPr lang="en-US" altLang="zh-CN" sz="1200" kern="1200" dirty="0">
                <a:solidFill>
                  <a:schemeClr val="tx1"/>
                </a:solidFill>
                <a:effectLst/>
                <a:latin typeface="+mn-lt"/>
                <a:ea typeface="+mn-ea"/>
                <a:cs typeface="+mn-cs"/>
              </a:rPr>
              <a:t>When the old process is stopped, the system should reserve previous results as possible to avoid resource waste, </a:t>
            </a:r>
          </a:p>
          <a:p>
            <a:r>
              <a:rPr lang="en-US" altLang="zh-CN" sz="1200" kern="1200" dirty="0">
                <a:solidFill>
                  <a:schemeClr val="tx1"/>
                </a:solidFill>
                <a:effectLst/>
                <a:latin typeface="+mn-lt"/>
                <a:ea typeface="+mn-ea"/>
                <a:cs typeface="+mn-cs"/>
              </a:rPr>
              <a:t>(click4)</a:t>
            </a:r>
          </a:p>
          <a:p>
            <a:r>
              <a:rPr lang="en-US" altLang="zh-CN" sz="1200" kern="1200" dirty="0">
                <a:solidFill>
                  <a:schemeClr val="tx1"/>
                </a:solidFill>
                <a:effectLst/>
                <a:latin typeface="+mn-lt"/>
                <a:ea typeface="+mn-ea"/>
                <a:cs typeface="+mn-cs"/>
              </a:rPr>
              <a:t>and then start a new one.</a:t>
            </a:r>
            <a:endParaRPr lang="zh-CN"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(click5)</a:t>
            </a:r>
            <a:endParaRPr lang="zh-CN"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So the question is “How to switch context efficiently with less resource waste?”</a:t>
            </a:r>
            <a:endParaRPr lang="zh-CN" altLang="zh-CN" sz="1200" kern="1200" dirty="0">
              <a:solidFill>
                <a:schemeClr val="tx1"/>
              </a:solidFill>
              <a:effectLst/>
              <a:latin typeface="+mn-lt"/>
              <a:ea typeface="+mn-ea"/>
              <a:cs typeface="+mn-cs"/>
            </a:endParaRPr>
          </a:p>
          <a:p>
            <a:endParaRPr kumimoji="1" lang="zh-CN" altLang="en-US" dirty="0"/>
          </a:p>
        </p:txBody>
      </p:sp>
      <p:sp>
        <p:nvSpPr>
          <p:cNvPr id="4" name="灯片编号占位符 3"/>
          <p:cNvSpPr>
            <a:spLocks noGrp="1"/>
          </p:cNvSpPr>
          <p:nvPr>
            <p:ph type="sldNum" sz="quarter" idx="5"/>
          </p:nvPr>
        </p:nvSpPr>
        <p:spPr/>
        <p:txBody>
          <a:bodyPr/>
          <a:lstStyle/>
          <a:p>
            <a:fld id="{76B68CB6-4A13-1E42-AEB4-9E1579C54572}" type="slidenum">
              <a:rPr kumimoji="1" lang="zh-CN" altLang="en-US" smtClean="0"/>
              <a:t>16</a:t>
            </a:fld>
            <a:endParaRPr kumimoji="1" lang="zh-CN" altLang="en-US"/>
          </a:p>
        </p:txBody>
      </p:sp>
    </p:spTree>
    <p:extLst>
      <p:ext uri="{BB962C8B-B14F-4D97-AF65-F5344CB8AC3E}">
        <p14:creationId xmlns:p14="http://schemas.microsoft.com/office/powerpoint/2010/main" val="28679361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The answer is Melon. A memory efficient on-device training framework.</a:t>
            </a:r>
            <a:endParaRPr lang="zh-CN"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Melon mainly consists of three components.</a:t>
            </a:r>
            <a:endParaRPr lang="zh-CN"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(click1)</a:t>
            </a:r>
            <a:endParaRPr lang="zh-CN"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The first is execution profiler, which profiles the kernel-level characteristic of training process at the beginning of the training.</a:t>
            </a:r>
            <a:endParaRPr lang="zh-CN"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(click2)</a:t>
            </a:r>
            <a:endParaRPr lang="zh-CN"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Then it passes the profiled information to the execution plan generator. The generator will generate execution plans based on the information received. The execution plan consists of 3 types of information, that is, how to allocate each tensor, how to recompute optimally based on the pool, and how to split data batch. </a:t>
            </a:r>
            <a:endParaRPr lang="zh-CN"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Through preliminaries, we find that splitting batch is effective for models without BN-like layers, and we use the maximal size the device supports.</a:t>
            </a:r>
            <a:endParaRPr lang="zh-CN"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(click3)</a:t>
            </a:r>
            <a:endParaRPr lang="zh-CN"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After the plans generated, they are passed to execution engine, which trains model based on the plans and developer specified memory budget.</a:t>
            </a:r>
            <a:endParaRPr lang="zh-CN" altLang="zh-CN" sz="1200" kern="1200" dirty="0">
              <a:solidFill>
                <a:schemeClr val="tx1"/>
              </a:solidFill>
              <a:effectLst/>
              <a:latin typeface="+mn-lt"/>
              <a:ea typeface="+mn-ea"/>
              <a:cs typeface="+mn-cs"/>
            </a:endParaRPr>
          </a:p>
          <a:p>
            <a:endParaRPr kumimoji="1" lang="zh-CN" altLang="en-US" dirty="0"/>
          </a:p>
        </p:txBody>
      </p:sp>
      <p:sp>
        <p:nvSpPr>
          <p:cNvPr id="4" name="灯片编号占位符 3"/>
          <p:cNvSpPr>
            <a:spLocks noGrp="1"/>
          </p:cNvSpPr>
          <p:nvPr>
            <p:ph type="sldNum" sz="quarter" idx="5"/>
          </p:nvPr>
        </p:nvSpPr>
        <p:spPr/>
        <p:txBody>
          <a:bodyPr/>
          <a:lstStyle/>
          <a:p>
            <a:fld id="{76B68CB6-4A13-1E42-AEB4-9E1579C54572}" type="slidenum">
              <a:rPr kumimoji="1" lang="zh-CN" altLang="en-US" smtClean="0"/>
              <a:t>17</a:t>
            </a:fld>
            <a:endParaRPr kumimoji="1" lang="zh-CN" altLang="en-US"/>
          </a:p>
        </p:txBody>
      </p:sp>
    </p:spTree>
    <p:extLst>
      <p:ext uri="{BB962C8B-B14F-4D97-AF65-F5344CB8AC3E}">
        <p14:creationId xmlns:p14="http://schemas.microsoft.com/office/powerpoint/2010/main" val="28161860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To manage memory efficiently, we propose Tensor lifetime-aware memory pool. Our heuristic is the memory access pattern of DNN training is fixed, so we can do optimal allocation based on the global information. </a:t>
            </a:r>
            <a:endParaRPr lang="zh-CN"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(click1)</a:t>
            </a:r>
            <a:endParaRPr lang="zh-CN"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For example, this is an on-demand memory pool, where the x-axis represents the lifetime of each tensor or the timeline and y-axis represents size of each tensor or the memory address.</a:t>
            </a:r>
            <a:endParaRPr lang="zh-CN"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(click2)</a:t>
            </a:r>
            <a:endParaRPr lang="zh-CN"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If we have the global information of each tensor, we can allocate the tensor#2 first.</a:t>
            </a:r>
            <a:endParaRPr lang="zh-CN"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(click3)</a:t>
            </a:r>
            <a:endParaRPr lang="zh-CN"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In such case, we can save memory usage.</a:t>
            </a:r>
            <a:endParaRPr lang="zh-CN"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Our pool allocates tensor with longest lifetime first because we find that tensor allocated earlier is released later in training.</a:t>
            </a:r>
            <a:endParaRPr lang="zh-CN" altLang="zh-CN" sz="1200" kern="1200" dirty="0">
              <a:solidFill>
                <a:schemeClr val="tx1"/>
              </a:solidFill>
              <a:effectLst/>
              <a:latin typeface="+mn-lt"/>
              <a:ea typeface="+mn-ea"/>
              <a:cs typeface="+mn-cs"/>
            </a:endParaRPr>
          </a:p>
          <a:p>
            <a:endParaRPr kumimoji="1" lang="zh-CN" altLang="en-US" dirty="0"/>
          </a:p>
        </p:txBody>
      </p:sp>
      <p:sp>
        <p:nvSpPr>
          <p:cNvPr id="4" name="灯片编号占位符 3"/>
          <p:cNvSpPr>
            <a:spLocks noGrp="1"/>
          </p:cNvSpPr>
          <p:nvPr>
            <p:ph type="sldNum" sz="quarter" idx="5"/>
          </p:nvPr>
        </p:nvSpPr>
        <p:spPr/>
        <p:txBody>
          <a:bodyPr/>
          <a:lstStyle/>
          <a:p>
            <a:fld id="{76B68CB6-4A13-1E42-AEB4-9E1579C54572}" type="slidenum">
              <a:rPr kumimoji="1" lang="zh-CN" altLang="en-US" smtClean="0"/>
              <a:t>18</a:t>
            </a:fld>
            <a:endParaRPr kumimoji="1" lang="zh-CN" altLang="en-US"/>
          </a:p>
        </p:txBody>
      </p:sp>
    </p:spTree>
    <p:extLst>
      <p:ext uri="{BB962C8B-B14F-4D97-AF65-F5344CB8AC3E}">
        <p14:creationId xmlns:p14="http://schemas.microsoft.com/office/powerpoint/2010/main" val="13315349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To recompute efficiently based on memory pool, we propose “Memory-calibrated progressive recomputation”. It will evict tensor when current memory usage exceeds budget, and will recompute the tensor when it is not appeared in memory. </a:t>
            </a:r>
            <a:endParaRPr lang="zh-CN"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(click1)</a:t>
            </a:r>
            <a:endParaRPr lang="zh-CN"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To decide which tensor to be evicted, we use the metric TPS to evaluate the benefit. </a:t>
            </a:r>
            <a:endParaRPr lang="zh-CN"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(click2)</a:t>
            </a:r>
            <a:endParaRPr lang="zh-CN"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TPS indicates that tensor with larger released area in memory pool and less recomputation time are preferred to be evicted. That is, it will release more space to reuse and introduce less additional overhead.</a:t>
            </a:r>
            <a:endParaRPr lang="zh-CN"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The recomputation is performed in a progressive way.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(click3)</a:t>
            </a:r>
            <a:endParaRPr lang="zh-CN"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For example, when memory budget is exhausted after F3, </a:t>
            </a:r>
            <a:endParaRPr lang="zh-CN"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(click4)</a:t>
            </a:r>
            <a:endParaRPr lang="zh-CN"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Tensor with maximal TPS is evicted.</a:t>
            </a:r>
            <a:endParaRPr lang="zh-CN"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(click5)</a:t>
            </a:r>
            <a:endParaRPr lang="zh-CN"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When tensor is needed during backward pass, recomputation is triggered and all the needed tensor are recomputed.</a:t>
            </a:r>
            <a:endParaRPr lang="zh-CN"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It will terminate when all tensors are computed.</a:t>
            </a:r>
            <a:endParaRPr lang="zh-CN" altLang="zh-CN" sz="1200" kern="1200" dirty="0">
              <a:solidFill>
                <a:schemeClr val="tx1"/>
              </a:solidFill>
              <a:effectLst/>
              <a:latin typeface="+mn-lt"/>
              <a:ea typeface="+mn-ea"/>
              <a:cs typeface="+mn-cs"/>
            </a:endParaRPr>
          </a:p>
          <a:p>
            <a:endParaRPr kumimoji="1" lang="zh-CN" altLang="en-US" dirty="0"/>
          </a:p>
        </p:txBody>
      </p:sp>
      <p:sp>
        <p:nvSpPr>
          <p:cNvPr id="4" name="灯片编号占位符 3"/>
          <p:cNvSpPr>
            <a:spLocks noGrp="1"/>
          </p:cNvSpPr>
          <p:nvPr>
            <p:ph type="sldNum" sz="quarter" idx="5"/>
          </p:nvPr>
        </p:nvSpPr>
        <p:spPr/>
        <p:txBody>
          <a:bodyPr/>
          <a:lstStyle/>
          <a:p>
            <a:fld id="{76B68CB6-4A13-1E42-AEB4-9E1579C54572}" type="slidenum">
              <a:rPr kumimoji="1" lang="zh-CN" altLang="en-US" smtClean="0"/>
              <a:t>19</a:t>
            </a:fld>
            <a:endParaRPr kumimoji="1" lang="zh-CN" altLang="en-US"/>
          </a:p>
        </p:txBody>
      </p:sp>
    </p:spTree>
    <p:extLst>
      <p:ext uri="{BB962C8B-B14F-4D97-AF65-F5344CB8AC3E}">
        <p14:creationId xmlns:p14="http://schemas.microsoft.com/office/powerpoint/2010/main" val="14885575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Nowadays, Deep neural network has been a key component of today’s mobile application, like face and voice recognition. </a:t>
            </a:r>
          </a:p>
          <a:p>
            <a:r>
              <a:rPr kumimoji="1" lang="en-US" altLang="zh-CN" b="1" dirty="0"/>
              <a:t>(click)</a:t>
            </a:r>
          </a:p>
          <a:p>
            <a:r>
              <a:rPr kumimoji="1" lang="en-US" altLang="zh-CN" dirty="0"/>
              <a:t>However, these apps mainly runs DNN inference now.</a:t>
            </a:r>
            <a:endParaRPr kumimoji="1" lang="zh-CN" altLang="en-US" dirty="0"/>
          </a:p>
        </p:txBody>
      </p:sp>
      <p:sp>
        <p:nvSpPr>
          <p:cNvPr id="4" name="灯片编号占位符 3"/>
          <p:cNvSpPr>
            <a:spLocks noGrp="1"/>
          </p:cNvSpPr>
          <p:nvPr>
            <p:ph type="sldNum" sz="quarter" idx="5"/>
          </p:nvPr>
        </p:nvSpPr>
        <p:spPr/>
        <p:txBody>
          <a:bodyPr/>
          <a:lstStyle/>
          <a:p>
            <a:fld id="{76B68CB6-4A13-1E42-AEB4-9E1579C54572}" type="slidenum">
              <a:rPr kumimoji="1" lang="zh-CN" altLang="en-US" smtClean="0"/>
              <a:t>2</a:t>
            </a:fld>
            <a:endParaRPr kumimoji="1" lang="zh-CN" altLang="en-US"/>
          </a:p>
        </p:txBody>
      </p:sp>
    </p:spTree>
    <p:extLst>
      <p:ext uri="{BB962C8B-B14F-4D97-AF65-F5344CB8AC3E}">
        <p14:creationId xmlns:p14="http://schemas.microsoft.com/office/powerpoint/2010/main" val="335481543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To take the memory pool into consideration during recomputing, we face the following dilemma.</a:t>
            </a:r>
            <a:endParaRPr lang="zh-CN"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(click1)</a:t>
            </a:r>
            <a:endParaRPr lang="zh-CN"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Both the pool and recomputation need global information from each other. </a:t>
            </a:r>
            <a:endParaRPr lang="zh-CN"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(click2)</a:t>
            </a:r>
            <a:endParaRPr lang="zh-CN"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That is, memory pool needs the tensor lifetime information, which is influenced by recomputation. </a:t>
            </a:r>
            <a:endParaRPr lang="zh-CN"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(click3)</a:t>
            </a:r>
            <a:endParaRPr lang="zh-CN"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While recomputation needs memory usage information to make decision, which is influenced by memory pool.</a:t>
            </a:r>
            <a:endParaRPr lang="zh-CN"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(click4)</a:t>
            </a:r>
            <a:endParaRPr lang="zh-CN"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This is a “chicken or the egg” dilemma.</a:t>
            </a:r>
            <a:endParaRPr lang="zh-CN"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To deal with this, we calibrate the memory pool during recomputing.</a:t>
            </a:r>
            <a:endParaRPr lang="zh-CN"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(click5)</a:t>
            </a:r>
            <a:endParaRPr lang="zh-CN"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For example, the pool is initialized as following.</a:t>
            </a:r>
            <a:endParaRPr lang="zh-CN"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(click6)</a:t>
            </a:r>
            <a:endParaRPr lang="zh-CN"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Melon performs recomputation progressively.</a:t>
            </a:r>
            <a:endParaRPr lang="zh-CN"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(click7)</a:t>
            </a:r>
            <a:endParaRPr lang="zh-CN"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We assume that we have a memory budget, and an empty pool.</a:t>
            </a:r>
            <a:endParaRPr lang="zh-CN"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(click8)</a:t>
            </a:r>
            <a:endParaRPr lang="zh-CN"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It allocates each tensor to the exact address as initialized. </a:t>
            </a:r>
            <a:endParaRPr lang="zh-CN"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(click9)</a:t>
            </a:r>
            <a:endParaRPr lang="zh-CN"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When the allocated tensor’s tail exceeds the budget, Melon evicts allocated tensors according to TPS, and the new tensor can sink down.</a:t>
            </a:r>
            <a:endParaRPr lang="zh-CN"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(click10)</a:t>
            </a:r>
            <a:endParaRPr lang="zh-CN"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When the evicted tensors are needed, Melon recomputes them and extends the memory pool to fit them.</a:t>
            </a:r>
            <a:endParaRPr lang="zh-CN"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(click11)</a:t>
            </a:r>
            <a:endParaRPr lang="zh-CN"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In such way, we can solve the dilemma.</a:t>
            </a:r>
            <a:endParaRPr lang="zh-CN" altLang="zh-CN" sz="1200" kern="1200" dirty="0">
              <a:solidFill>
                <a:schemeClr val="tx1"/>
              </a:solidFill>
              <a:effectLst/>
              <a:latin typeface="+mn-lt"/>
              <a:ea typeface="+mn-ea"/>
              <a:cs typeface="+mn-cs"/>
            </a:endParaRPr>
          </a:p>
          <a:p>
            <a:endParaRPr kumimoji="1" lang="zh-CN" altLang="en-US" dirty="0"/>
          </a:p>
        </p:txBody>
      </p:sp>
      <p:sp>
        <p:nvSpPr>
          <p:cNvPr id="4" name="灯片编号占位符 3"/>
          <p:cNvSpPr>
            <a:spLocks noGrp="1"/>
          </p:cNvSpPr>
          <p:nvPr>
            <p:ph type="sldNum" sz="quarter" idx="5"/>
          </p:nvPr>
        </p:nvSpPr>
        <p:spPr/>
        <p:txBody>
          <a:bodyPr/>
          <a:lstStyle/>
          <a:p>
            <a:fld id="{76B68CB6-4A13-1E42-AEB4-9E1579C54572}" type="slidenum">
              <a:rPr kumimoji="1" lang="zh-CN" altLang="en-US" smtClean="0"/>
              <a:t>20</a:t>
            </a:fld>
            <a:endParaRPr kumimoji="1" lang="zh-CN" altLang="en-US"/>
          </a:p>
        </p:txBody>
      </p:sp>
    </p:spTree>
    <p:extLst>
      <p:ext uri="{BB962C8B-B14F-4D97-AF65-F5344CB8AC3E}">
        <p14:creationId xmlns:p14="http://schemas.microsoft.com/office/powerpoint/2010/main" val="401514390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To avoid resource waste when memory budget changes, we propose On-the-fly memory budget adapting.</a:t>
            </a:r>
            <a:endParaRPr lang="zh-CN"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(click1)</a:t>
            </a:r>
            <a:endParaRPr lang="zh-CN"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For example, the device is training DNN based on plan with 6GB budget. </a:t>
            </a:r>
            <a:endParaRPr lang="zh-CN"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(click2)</a:t>
            </a:r>
            <a:endParaRPr lang="zh-CN"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However, available memory budget shrinks during training.</a:t>
            </a:r>
            <a:endParaRPr lang="zh-CN"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(click3)</a:t>
            </a:r>
            <a:endParaRPr lang="zh-CN"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We use set A to denote in-memory tensors of old plan.</a:t>
            </a:r>
            <a:endParaRPr lang="zh-CN"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(click4)</a:t>
            </a:r>
            <a:endParaRPr lang="zh-CN"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Now we need to switch to new plan under 4GB memory budget. In such plan, the tensor needs to appear is denoted as set C.</a:t>
            </a:r>
            <a:endParaRPr lang="zh-CN"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(click5)</a:t>
            </a:r>
            <a:endParaRPr lang="zh-CN"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The reserved tensors of set A after </a:t>
            </a:r>
            <a:r>
              <a:rPr lang="en-US" altLang="zh-CN" sz="1200" kern="1200" dirty="0" err="1">
                <a:solidFill>
                  <a:schemeClr val="tx1"/>
                </a:solidFill>
                <a:effectLst/>
                <a:latin typeface="+mn-lt"/>
                <a:ea typeface="+mn-ea"/>
                <a:cs typeface="+mn-cs"/>
              </a:rPr>
              <a:t>reallocing</a:t>
            </a:r>
            <a:r>
              <a:rPr lang="en-US" altLang="zh-CN" sz="1200" kern="1200" dirty="0">
                <a:solidFill>
                  <a:schemeClr val="tx1"/>
                </a:solidFill>
                <a:effectLst/>
                <a:latin typeface="+mn-lt"/>
                <a:ea typeface="+mn-ea"/>
                <a:cs typeface="+mn-cs"/>
              </a:rPr>
              <a:t> are denoted as set B.</a:t>
            </a:r>
            <a:endParaRPr lang="zh-CN"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(click6)</a:t>
            </a:r>
            <a:endParaRPr lang="zh-CN"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So Melon reserves the tensors of the intersection of set B and C, and recomputes tensor of the difference of set C and B.</a:t>
            </a:r>
            <a:endParaRPr lang="zh-CN"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In this way, Melon can response to memory changes quickly and avoid resource waste as much as possible.</a:t>
            </a:r>
            <a:endParaRPr lang="zh-CN" altLang="zh-CN" sz="1200" kern="1200" dirty="0">
              <a:solidFill>
                <a:schemeClr val="tx1"/>
              </a:solidFill>
              <a:effectLst/>
              <a:latin typeface="+mn-lt"/>
              <a:ea typeface="+mn-ea"/>
              <a:cs typeface="+mn-cs"/>
            </a:endParaRPr>
          </a:p>
          <a:p>
            <a:endParaRPr kumimoji="1" lang="zh-CN" altLang="en-US" dirty="0"/>
          </a:p>
        </p:txBody>
      </p:sp>
      <p:sp>
        <p:nvSpPr>
          <p:cNvPr id="4" name="灯片编号占位符 3"/>
          <p:cNvSpPr>
            <a:spLocks noGrp="1"/>
          </p:cNvSpPr>
          <p:nvPr>
            <p:ph type="sldNum" sz="quarter" idx="5"/>
          </p:nvPr>
        </p:nvSpPr>
        <p:spPr/>
        <p:txBody>
          <a:bodyPr/>
          <a:lstStyle/>
          <a:p>
            <a:fld id="{76B68CB6-4A13-1E42-AEB4-9E1579C54572}" type="slidenum">
              <a:rPr kumimoji="1" lang="zh-CN" altLang="en-US" smtClean="0"/>
              <a:t>21</a:t>
            </a:fld>
            <a:endParaRPr kumimoji="1" lang="zh-CN" altLang="en-US"/>
          </a:p>
        </p:txBody>
      </p:sp>
    </p:spTree>
    <p:extLst>
      <p:ext uri="{BB962C8B-B14F-4D97-AF65-F5344CB8AC3E}">
        <p14:creationId xmlns:p14="http://schemas.microsoft.com/office/powerpoint/2010/main" val="33283543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We implement Melon based on MNN. We use 4 different devices and models to evaluate its performance.</a:t>
            </a:r>
            <a:endParaRPr lang="zh-CN"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(click)</a:t>
            </a:r>
            <a:endParaRPr lang="zh-CN"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We use 4 baselines to compare, and we implement them in MNN for fair comparison. </a:t>
            </a:r>
            <a:r>
              <a:rPr lang="en-US" altLang="zh-CN" sz="1200" kern="1200" dirty="0" err="1">
                <a:solidFill>
                  <a:schemeClr val="tx1"/>
                </a:solidFill>
                <a:effectLst/>
                <a:latin typeface="+mn-lt"/>
                <a:ea typeface="+mn-ea"/>
                <a:cs typeface="+mn-cs"/>
              </a:rPr>
              <a:t>Vdnn</a:t>
            </a:r>
            <a:r>
              <a:rPr lang="en-US" altLang="zh-CN" sz="1200" kern="1200" dirty="0">
                <a:solidFill>
                  <a:schemeClr val="tx1"/>
                </a:solidFill>
                <a:effectLst/>
                <a:latin typeface="+mn-lt"/>
                <a:ea typeface="+mn-ea"/>
                <a:cs typeface="+mn-cs"/>
              </a:rPr>
              <a:t> performs host-memory swapping, sublinear performs checkpoint based recomputation, capuchin performs tensor based swapping and recomputation, and Ideal is the case where we assume the memory is infinite.</a:t>
            </a:r>
            <a:endParaRPr lang="zh-CN" altLang="zh-CN" sz="1200" kern="1200" dirty="0">
              <a:solidFill>
                <a:schemeClr val="tx1"/>
              </a:solidFill>
              <a:effectLst/>
              <a:latin typeface="+mn-lt"/>
              <a:ea typeface="+mn-ea"/>
              <a:cs typeface="+mn-cs"/>
            </a:endParaRPr>
          </a:p>
          <a:p>
            <a:endParaRPr kumimoji="1" lang="zh-CN" altLang="en-US" dirty="0"/>
          </a:p>
        </p:txBody>
      </p:sp>
      <p:sp>
        <p:nvSpPr>
          <p:cNvPr id="4" name="灯片编号占位符 3"/>
          <p:cNvSpPr>
            <a:spLocks noGrp="1"/>
          </p:cNvSpPr>
          <p:nvPr>
            <p:ph type="sldNum" sz="quarter" idx="5"/>
          </p:nvPr>
        </p:nvSpPr>
        <p:spPr/>
        <p:txBody>
          <a:bodyPr/>
          <a:lstStyle/>
          <a:p>
            <a:fld id="{76B68CB6-4A13-1E42-AEB4-9E1579C54572}" type="slidenum">
              <a:rPr kumimoji="1" lang="zh-CN" altLang="en-US" smtClean="0"/>
              <a:t>22</a:t>
            </a:fld>
            <a:endParaRPr kumimoji="1" lang="zh-CN" altLang="en-US"/>
          </a:p>
        </p:txBody>
      </p:sp>
    </p:spTree>
    <p:extLst>
      <p:ext uri="{BB962C8B-B14F-4D97-AF65-F5344CB8AC3E}">
        <p14:creationId xmlns:p14="http://schemas.microsoft.com/office/powerpoint/2010/main" val="213400665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For end2end performance, we evaluate maximal batch size supported.</a:t>
            </a:r>
            <a:endParaRPr lang="zh-CN"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(click)</a:t>
            </a:r>
            <a:endParaRPr lang="zh-CN"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Experiment result shows melon can Achieve larger batch size compared with baselines with same throughput</a:t>
            </a:r>
            <a:endParaRPr lang="zh-CN" altLang="zh-CN" sz="1200" kern="1200" dirty="0">
              <a:solidFill>
                <a:schemeClr val="tx1"/>
              </a:solidFill>
              <a:effectLst/>
              <a:latin typeface="+mn-lt"/>
              <a:ea typeface="+mn-ea"/>
              <a:cs typeface="+mn-cs"/>
            </a:endParaRPr>
          </a:p>
          <a:p>
            <a:endParaRPr kumimoji="1" lang="zh-CN" altLang="en-US" dirty="0"/>
          </a:p>
        </p:txBody>
      </p:sp>
      <p:sp>
        <p:nvSpPr>
          <p:cNvPr id="4" name="灯片编号占位符 3"/>
          <p:cNvSpPr>
            <a:spLocks noGrp="1"/>
          </p:cNvSpPr>
          <p:nvPr>
            <p:ph type="sldNum" sz="quarter" idx="5"/>
          </p:nvPr>
        </p:nvSpPr>
        <p:spPr/>
        <p:txBody>
          <a:bodyPr/>
          <a:lstStyle/>
          <a:p>
            <a:fld id="{76B68CB6-4A13-1E42-AEB4-9E1579C54572}" type="slidenum">
              <a:rPr kumimoji="1" lang="zh-CN" altLang="en-US" smtClean="0"/>
              <a:t>23</a:t>
            </a:fld>
            <a:endParaRPr kumimoji="1" lang="zh-CN" altLang="en-US"/>
          </a:p>
        </p:txBody>
      </p:sp>
    </p:spTree>
    <p:extLst>
      <p:ext uri="{BB962C8B-B14F-4D97-AF65-F5344CB8AC3E}">
        <p14:creationId xmlns:p14="http://schemas.microsoft.com/office/powerpoint/2010/main" val="3688155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When training with same batch size, </a:t>
            </a:r>
            <a:endParaRPr lang="zh-CN"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(click)</a:t>
            </a:r>
            <a:endParaRPr lang="zh-CN"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melon can also achieve much higher throughput compared with other methods.</a:t>
            </a:r>
            <a:endParaRPr lang="zh-CN" altLang="zh-CN" sz="1200" kern="1200" dirty="0">
              <a:solidFill>
                <a:schemeClr val="tx1"/>
              </a:solidFill>
              <a:effectLst/>
              <a:latin typeface="+mn-lt"/>
              <a:ea typeface="+mn-ea"/>
              <a:cs typeface="+mn-cs"/>
            </a:endParaRPr>
          </a:p>
          <a:p>
            <a:endParaRPr kumimoji="1" lang="zh-CN" altLang="en-US" dirty="0"/>
          </a:p>
        </p:txBody>
      </p:sp>
      <p:sp>
        <p:nvSpPr>
          <p:cNvPr id="4" name="灯片编号占位符 3"/>
          <p:cNvSpPr>
            <a:spLocks noGrp="1"/>
          </p:cNvSpPr>
          <p:nvPr>
            <p:ph type="sldNum" sz="quarter" idx="5"/>
          </p:nvPr>
        </p:nvSpPr>
        <p:spPr/>
        <p:txBody>
          <a:bodyPr/>
          <a:lstStyle/>
          <a:p>
            <a:fld id="{76B68CB6-4A13-1E42-AEB4-9E1579C54572}" type="slidenum">
              <a:rPr kumimoji="1" lang="zh-CN" altLang="en-US" smtClean="0"/>
              <a:t>24</a:t>
            </a:fld>
            <a:endParaRPr kumimoji="1" lang="zh-CN" altLang="en-US"/>
          </a:p>
        </p:txBody>
      </p:sp>
    </p:spTree>
    <p:extLst>
      <p:ext uri="{BB962C8B-B14F-4D97-AF65-F5344CB8AC3E}">
        <p14:creationId xmlns:p14="http://schemas.microsoft.com/office/powerpoint/2010/main" val="284248340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We also conduct an end2end training experiment on cifar10 dataset, we can see that melon can achieve better training performance.</a:t>
            </a:r>
            <a:endParaRPr lang="zh-CN"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(click)</a:t>
            </a:r>
            <a:endParaRPr lang="zh-CN"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Especially in federated settings, Melon can achieve faster convergence rate and higher convergence accuracy.</a:t>
            </a:r>
            <a:endParaRPr lang="zh-CN" altLang="zh-CN" sz="1200" kern="1200" dirty="0">
              <a:solidFill>
                <a:schemeClr val="tx1"/>
              </a:solidFill>
              <a:effectLst/>
              <a:latin typeface="+mn-lt"/>
              <a:ea typeface="+mn-ea"/>
              <a:cs typeface="+mn-cs"/>
            </a:endParaRPr>
          </a:p>
          <a:p>
            <a:endParaRPr kumimoji="1" lang="zh-CN" altLang="en-US" dirty="0"/>
          </a:p>
        </p:txBody>
      </p:sp>
      <p:sp>
        <p:nvSpPr>
          <p:cNvPr id="4" name="灯片编号占位符 3"/>
          <p:cNvSpPr>
            <a:spLocks noGrp="1"/>
          </p:cNvSpPr>
          <p:nvPr>
            <p:ph type="sldNum" sz="quarter" idx="5"/>
          </p:nvPr>
        </p:nvSpPr>
        <p:spPr/>
        <p:txBody>
          <a:bodyPr/>
          <a:lstStyle/>
          <a:p>
            <a:fld id="{76B68CB6-4A13-1E42-AEB4-9E1579C54572}" type="slidenum">
              <a:rPr kumimoji="1" lang="zh-CN" altLang="en-US" smtClean="0"/>
              <a:t>25</a:t>
            </a:fld>
            <a:endParaRPr kumimoji="1" lang="zh-CN" altLang="en-US"/>
          </a:p>
        </p:txBody>
      </p:sp>
    </p:spTree>
    <p:extLst>
      <p:ext uri="{BB962C8B-B14F-4D97-AF65-F5344CB8AC3E}">
        <p14:creationId xmlns:p14="http://schemas.microsoft.com/office/powerpoint/2010/main" val="375776025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For adaptation, we evaluate the performance under difference training progress. </a:t>
            </a:r>
            <a:endParaRPr lang="zh-CN"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(click1)</a:t>
            </a:r>
            <a:endParaRPr lang="zh-CN"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For example, when training mobilenetv2 with batch size 128, memory budget changes from 6GB to 5GB. </a:t>
            </a:r>
          </a:p>
          <a:p>
            <a:r>
              <a:rPr lang="en-US" altLang="zh-CN" sz="1200" kern="1200" dirty="0">
                <a:solidFill>
                  <a:schemeClr val="tx1"/>
                </a:solidFill>
                <a:effectLst/>
                <a:latin typeface="+mn-lt"/>
                <a:ea typeface="+mn-ea"/>
                <a:cs typeface="+mn-cs"/>
              </a:rPr>
              <a:t>(click2)</a:t>
            </a:r>
          </a:p>
          <a:p>
            <a:r>
              <a:rPr lang="en-US" altLang="zh-CN" sz="1200" kern="1200" dirty="0">
                <a:solidFill>
                  <a:schemeClr val="tx1"/>
                </a:solidFill>
                <a:effectLst/>
                <a:latin typeface="+mn-lt"/>
                <a:ea typeface="+mn-ea"/>
                <a:cs typeface="+mn-cs"/>
              </a:rPr>
              <a:t>In such case, Melon can achieve more than 80% resource waste comparing with naive stop-restart baseline.</a:t>
            </a:r>
            <a:endParaRPr lang="zh-CN" altLang="zh-CN" sz="1200" kern="1200" dirty="0">
              <a:solidFill>
                <a:schemeClr val="tx1"/>
              </a:solidFill>
              <a:effectLst/>
              <a:latin typeface="+mn-lt"/>
              <a:ea typeface="+mn-ea"/>
              <a:cs typeface="+mn-cs"/>
            </a:endParaRPr>
          </a:p>
          <a:p>
            <a:endParaRPr kumimoji="1" lang="zh-CN" altLang="en-US" dirty="0"/>
          </a:p>
        </p:txBody>
      </p:sp>
      <p:sp>
        <p:nvSpPr>
          <p:cNvPr id="4" name="灯片编号占位符 3"/>
          <p:cNvSpPr>
            <a:spLocks noGrp="1"/>
          </p:cNvSpPr>
          <p:nvPr>
            <p:ph type="sldNum" sz="quarter" idx="5"/>
          </p:nvPr>
        </p:nvSpPr>
        <p:spPr/>
        <p:txBody>
          <a:bodyPr/>
          <a:lstStyle/>
          <a:p>
            <a:fld id="{76B68CB6-4A13-1E42-AEB4-9E1579C54572}" type="slidenum">
              <a:rPr kumimoji="1" lang="zh-CN" altLang="en-US" smtClean="0"/>
              <a:t>26</a:t>
            </a:fld>
            <a:endParaRPr kumimoji="1" lang="zh-CN" altLang="en-US"/>
          </a:p>
        </p:txBody>
      </p:sp>
    </p:spTree>
    <p:extLst>
      <p:ext uri="{BB962C8B-B14F-4D97-AF65-F5344CB8AC3E}">
        <p14:creationId xmlns:p14="http://schemas.microsoft.com/office/powerpoint/2010/main" val="142466441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We also evaluate contribution of each component. We evaluate the maximal batch size supported.</a:t>
            </a:r>
            <a:endParaRPr lang="zh-CN"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Take </a:t>
            </a:r>
            <a:r>
              <a:rPr lang="en-US" altLang="zh-CN" sz="1200" kern="1200" dirty="0" err="1">
                <a:solidFill>
                  <a:schemeClr val="tx1"/>
                </a:solidFill>
                <a:effectLst/>
                <a:latin typeface="+mn-lt"/>
                <a:ea typeface="+mn-ea"/>
                <a:cs typeface="+mn-cs"/>
              </a:rPr>
              <a:t>SqueezeNet</a:t>
            </a:r>
            <a:r>
              <a:rPr lang="en-US" altLang="zh-CN" sz="1200" kern="1200" dirty="0">
                <a:solidFill>
                  <a:schemeClr val="tx1"/>
                </a:solidFill>
                <a:effectLst/>
                <a:latin typeface="+mn-lt"/>
                <a:ea typeface="+mn-ea"/>
                <a:cs typeface="+mn-cs"/>
              </a:rPr>
              <a:t> as an example.</a:t>
            </a:r>
            <a:endParaRPr lang="zh-CN"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(click1)</a:t>
            </a:r>
            <a:endParaRPr lang="zh-CN"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We can see that both memory pool and recomputation can improve the performance.</a:t>
            </a:r>
            <a:endParaRPr lang="zh-CN"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(click2) </a:t>
            </a:r>
            <a:endParaRPr lang="zh-CN"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While applying both techniques, maximal batch size can boost to much higher one, because the memory access pattern keeps same for one model and one batch size.</a:t>
            </a:r>
            <a:endParaRPr lang="zh-CN" altLang="zh-CN" sz="1200" kern="1200" dirty="0">
              <a:solidFill>
                <a:schemeClr val="tx1"/>
              </a:solidFill>
              <a:effectLst/>
              <a:latin typeface="+mn-lt"/>
              <a:ea typeface="+mn-ea"/>
              <a:cs typeface="+mn-cs"/>
            </a:endParaRPr>
          </a:p>
          <a:p>
            <a:endParaRPr kumimoji="1" lang="zh-CN" altLang="en-US" dirty="0"/>
          </a:p>
        </p:txBody>
      </p:sp>
      <p:sp>
        <p:nvSpPr>
          <p:cNvPr id="4" name="灯片编号占位符 3"/>
          <p:cNvSpPr>
            <a:spLocks noGrp="1"/>
          </p:cNvSpPr>
          <p:nvPr>
            <p:ph type="sldNum" sz="quarter" idx="5"/>
          </p:nvPr>
        </p:nvSpPr>
        <p:spPr/>
        <p:txBody>
          <a:bodyPr/>
          <a:lstStyle/>
          <a:p>
            <a:fld id="{76B68CB6-4A13-1E42-AEB4-9E1579C54572}" type="slidenum">
              <a:rPr kumimoji="1" lang="zh-CN" altLang="en-US" smtClean="0"/>
              <a:t>27</a:t>
            </a:fld>
            <a:endParaRPr kumimoji="1" lang="zh-CN" altLang="en-US"/>
          </a:p>
        </p:txBody>
      </p:sp>
    </p:spTree>
    <p:extLst>
      <p:ext uri="{BB962C8B-B14F-4D97-AF65-F5344CB8AC3E}">
        <p14:creationId xmlns:p14="http://schemas.microsoft.com/office/powerpoint/2010/main" val="306900920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In conclusion, we propose Melon, an efficient on-device learning framework to break the memory wall. Melon incorporates 3 novel techniques, that is</a:t>
            </a:r>
            <a:endParaRPr lang="zh-CN"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(click1)</a:t>
            </a:r>
            <a:endParaRPr lang="zh-CN"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Tensor lifetime-aware memory pool, Memory-calibrated progressive recomputation, and On-the-fly memory budget adapting.</a:t>
            </a:r>
            <a:endParaRPr lang="zh-CN"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(click2)</a:t>
            </a:r>
            <a:endParaRPr lang="zh-CN"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We implement a prototype of Melon and evaluate its efficiency.</a:t>
            </a:r>
            <a:endParaRPr lang="zh-CN"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(click3)</a:t>
            </a:r>
            <a:endParaRPr lang="zh-CN"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Melon has been open-sourced, all of the source code of Melon can be found here.</a:t>
            </a:r>
            <a:endParaRPr lang="zh-CN" altLang="zh-CN" sz="1200" kern="1200" dirty="0">
              <a:solidFill>
                <a:schemeClr val="tx1"/>
              </a:solidFill>
              <a:effectLst/>
              <a:latin typeface="+mn-lt"/>
              <a:ea typeface="+mn-ea"/>
              <a:cs typeface="+mn-cs"/>
            </a:endParaRPr>
          </a:p>
          <a:p>
            <a:endParaRPr kumimoji="1" lang="zh-CN" altLang="en-US" dirty="0"/>
          </a:p>
        </p:txBody>
      </p:sp>
      <p:sp>
        <p:nvSpPr>
          <p:cNvPr id="4" name="灯片编号占位符 3"/>
          <p:cNvSpPr>
            <a:spLocks noGrp="1"/>
          </p:cNvSpPr>
          <p:nvPr>
            <p:ph type="sldNum" sz="quarter" idx="5"/>
          </p:nvPr>
        </p:nvSpPr>
        <p:spPr/>
        <p:txBody>
          <a:bodyPr/>
          <a:lstStyle/>
          <a:p>
            <a:fld id="{76B68CB6-4A13-1E42-AEB4-9E1579C54572}" type="slidenum">
              <a:rPr kumimoji="1" lang="zh-CN" altLang="en-US" smtClean="0"/>
              <a:t>28</a:t>
            </a:fld>
            <a:endParaRPr kumimoji="1" lang="zh-CN" altLang="en-US"/>
          </a:p>
        </p:txBody>
      </p:sp>
    </p:spTree>
    <p:extLst>
      <p:ext uri="{BB962C8B-B14F-4D97-AF65-F5344CB8AC3E}">
        <p14:creationId xmlns:p14="http://schemas.microsoft.com/office/powerpoint/2010/main" val="15384392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Thanks for your listening. </a:t>
            </a:r>
            <a:endParaRPr lang="zh-CN" altLang="zh-CN" sz="1200" kern="1200" dirty="0">
              <a:solidFill>
                <a:schemeClr val="tx1"/>
              </a:solidFill>
              <a:effectLst/>
              <a:latin typeface="+mn-lt"/>
              <a:ea typeface="+mn-ea"/>
              <a:cs typeface="+mn-cs"/>
            </a:endParaRPr>
          </a:p>
          <a:p>
            <a:endParaRPr kumimoji="1" lang="zh-CN" altLang="en-US" dirty="0"/>
          </a:p>
        </p:txBody>
      </p:sp>
      <p:sp>
        <p:nvSpPr>
          <p:cNvPr id="4" name="灯片编号占位符 3"/>
          <p:cNvSpPr>
            <a:spLocks noGrp="1"/>
          </p:cNvSpPr>
          <p:nvPr>
            <p:ph type="sldNum" sz="quarter" idx="5"/>
          </p:nvPr>
        </p:nvSpPr>
        <p:spPr/>
        <p:txBody>
          <a:bodyPr/>
          <a:lstStyle/>
          <a:p>
            <a:fld id="{76B68CB6-4A13-1E42-AEB4-9E1579C54572}" type="slidenum">
              <a:rPr kumimoji="1" lang="zh-CN" altLang="en-US" smtClean="0"/>
              <a:t>29</a:t>
            </a:fld>
            <a:endParaRPr kumimoji="1" lang="zh-CN" altLang="en-US"/>
          </a:p>
        </p:txBody>
      </p:sp>
    </p:spTree>
    <p:extLst>
      <p:ext uri="{BB962C8B-B14F-4D97-AF65-F5344CB8AC3E}">
        <p14:creationId xmlns:p14="http://schemas.microsoft.com/office/powerpoint/2010/main" val="19582647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As for training</a:t>
            </a:r>
            <a:endParaRPr lang="zh-CN" altLang="zh-CN" sz="1200" kern="1200" dirty="0">
              <a:solidFill>
                <a:schemeClr val="tx1"/>
              </a:solidFill>
              <a:effectLst/>
              <a:latin typeface="+mn-lt"/>
              <a:ea typeface="+mn-ea"/>
              <a:cs typeface="+mn-cs"/>
            </a:endParaRPr>
          </a:p>
          <a:p>
            <a:r>
              <a:rPr lang="en-US" altLang="zh-CN" sz="1200" b="1" kern="1200" dirty="0">
                <a:solidFill>
                  <a:schemeClr val="tx1"/>
                </a:solidFill>
                <a:effectLst/>
                <a:latin typeface="+mn-lt"/>
                <a:ea typeface="+mn-ea"/>
                <a:cs typeface="+mn-cs"/>
              </a:rPr>
              <a:t>(click1)</a:t>
            </a:r>
            <a:endParaRPr lang="zh-CN"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traditional approach collects user data to cloud server, and trains global model based on the whole dataset. But it may cause privacy concerns.</a:t>
            </a:r>
            <a:endParaRPr lang="zh-CN" altLang="zh-CN" sz="1200" kern="1200" dirty="0">
              <a:solidFill>
                <a:schemeClr val="tx1"/>
              </a:solidFill>
              <a:effectLst/>
              <a:latin typeface="+mn-lt"/>
              <a:ea typeface="+mn-ea"/>
              <a:cs typeface="+mn-cs"/>
            </a:endParaRPr>
          </a:p>
          <a:p>
            <a:r>
              <a:rPr lang="en-US" altLang="zh-CN" sz="1200" b="1" kern="1200" dirty="0">
                <a:solidFill>
                  <a:schemeClr val="tx1"/>
                </a:solidFill>
                <a:effectLst/>
                <a:latin typeface="+mn-lt"/>
                <a:ea typeface="+mn-ea"/>
                <a:cs typeface="+mn-cs"/>
              </a:rPr>
              <a:t>(click2)</a:t>
            </a:r>
            <a:endParaRPr lang="zh-CN"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As a forward step, researchers have proposed on-device training, which trains the model on user’s device with only the data stored on the device, without upstreaming the data to cloud server, avoiding private data leaking.</a:t>
            </a:r>
            <a:endParaRPr lang="zh-CN" altLang="zh-CN" sz="1200" kern="1200" dirty="0">
              <a:solidFill>
                <a:schemeClr val="tx1"/>
              </a:solidFill>
              <a:effectLst/>
              <a:latin typeface="+mn-lt"/>
              <a:ea typeface="+mn-ea"/>
              <a:cs typeface="+mn-cs"/>
            </a:endParaRPr>
          </a:p>
          <a:p>
            <a:r>
              <a:rPr lang="en-US" altLang="zh-CN" sz="1200" b="1" kern="1200" dirty="0">
                <a:solidFill>
                  <a:schemeClr val="tx1"/>
                </a:solidFill>
                <a:effectLst/>
                <a:latin typeface="+mn-lt"/>
                <a:ea typeface="+mn-ea"/>
                <a:cs typeface="+mn-cs"/>
              </a:rPr>
              <a:t>(click3)</a:t>
            </a:r>
            <a:endParaRPr lang="zh-CN"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Moreover, on-device learning has been a key enabler of emerging learning paradigms, like federated learning.</a:t>
            </a:r>
            <a:endParaRPr lang="zh-CN" altLang="zh-CN" sz="1200" kern="1200" dirty="0">
              <a:solidFill>
                <a:schemeClr val="tx1"/>
              </a:solidFill>
              <a:effectLst/>
              <a:latin typeface="+mn-lt"/>
              <a:ea typeface="+mn-ea"/>
              <a:cs typeface="+mn-cs"/>
            </a:endParaRPr>
          </a:p>
          <a:p>
            <a:endParaRPr kumimoji="1" lang="zh-CN" altLang="en-US" dirty="0"/>
          </a:p>
        </p:txBody>
      </p:sp>
      <p:sp>
        <p:nvSpPr>
          <p:cNvPr id="4" name="灯片编号占位符 3"/>
          <p:cNvSpPr>
            <a:spLocks noGrp="1"/>
          </p:cNvSpPr>
          <p:nvPr>
            <p:ph type="sldNum" sz="quarter" idx="5"/>
          </p:nvPr>
        </p:nvSpPr>
        <p:spPr/>
        <p:txBody>
          <a:bodyPr/>
          <a:lstStyle/>
          <a:p>
            <a:fld id="{76B68CB6-4A13-1E42-AEB4-9E1579C54572}" type="slidenum">
              <a:rPr kumimoji="1" lang="zh-CN" altLang="en-US" smtClean="0"/>
              <a:t>3</a:t>
            </a:fld>
            <a:endParaRPr kumimoji="1" lang="zh-CN" altLang="en-US"/>
          </a:p>
        </p:txBody>
      </p:sp>
    </p:spTree>
    <p:extLst>
      <p:ext uri="{BB962C8B-B14F-4D97-AF65-F5344CB8AC3E}">
        <p14:creationId xmlns:p14="http://schemas.microsoft.com/office/powerpoint/2010/main" val="10660862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However, training DNN is an memory-intensive task. It’s intuitive to ask “whether the training of modern DNN is affordable on mobile devices?”</a:t>
            </a:r>
            <a:endParaRPr lang="zh-CN" altLang="zh-CN" sz="1200" kern="1200" dirty="0">
              <a:solidFill>
                <a:schemeClr val="tx1"/>
              </a:solidFill>
              <a:effectLst/>
              <a:latin typeface="+mn-lt"/>
              <a:ea typeface="+mn-ea"/>
              <a:cs typeface="+mn-cs"/>
            </a:endParaRPr>
          </a:p>
          <a:p>
            <a:endParaRPr kumimoji="1" lang="zh-CN" altLang="en-US" dirty="0"/>
          </a:p>
        </p:txBody>
      </p:sp>
      <p:sp>
        <p:nvSpPr>
          <p:cNvPr id="4" name="灯片编号占位符 3"/>
          <p:cNvSpPr>
            <a:spLocks noGrp="1"/>
          </p:cNvSpPr>
          <p:nvPr>
            <p:ph type="sldNum" sz="quarter" idx="5"/>
          </p:nvPr>
        </p:nvSpPr>
        <p:spPr/>
        <p:txBody>
          <a:bodyPr/>
          <a:lstStyle/>
          <a:p>
            <a:fld id="{76B68CB6-4A13-1E42-AEB4-9E1579C54572}" type="slidenum">
              <a:rPr kumimoji="1" lang="zh-CN" altLang="en-US" smtClean="0"/>
              <a:t>4</a:t>
            </a:fld>
            <a:endParaRPr kumimoji="1" lang="zh-CN" altLang="en-US"/>
          </a:p>
        </p:txBody>
      </p:sp>
    </p:spTree>
    <p:extLst>
      <p:ext uri="{BB962C8B-B14F-4D97-AF65-F5344CB8AC3E}">
        <p14:creationId xmlns:p14="http://schemas.microsoft.com/office/powerpoint/2010/main" val="20031385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To answer this question, we first conduct preliminaries.</a:t>
            </a:r>
            <a:endParaRPr lang="zh-CN"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For current popular mobile devices and DNN models, we investigate the model size and hardware memory capacity. This figure shows that the model size grows much faster than that of hardware memory capacity, especially the mobile devices.</a:t>
            </a:r>
            <a:endParaRPr lang="zh-CN" altLang="zh-CN" sz="1200" kern="1200" dirty="0">
              <a:solidFill>
                <a:schemeClr val="tx1"/>
              </a:solidFill>
              <a:effectLst/>
              <a:latin typeface="+mn-lt"/>
              <a:ea typeface="+mn-ea"/>
              <a:cs typeface="+mn-cs"/>
            </a:endParaRPr>
          </a:p>
          <a:p>
            <a:r>
              <a:rPr lang="en-US" altLang="zh-CN" sz="1200" b="1" kern="1200" dirty="0">
                <a:solidFill>
                  <a:schemeClr val="tx1"/>
                </a:solidFill>
                <a:effectLst/>
                <a:latin typeface="+mn-lt"/>
                <a:ea typeface="+mn-ea"/>
                <a:cs typeface="+mn-cs"/>
              </a:rPr>
              <a:t>(click)</a:t>
            </a:r>
            <a:endParaRPr lang="zh-CN"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It indicates that “Training DNN with large batch size/model is not affordable on mobile device”</a:t>
            </a:r>
            <a:endParaRPr lang="zh-CN" altLang="zh-CN" sz="1200" kern="1200" dirty="0">
              <a:solidFill>
                <a:schemeClr val="tx1"/>
              </a:solidFill>
              <a:effectLst/>
              <a:latin typeface="+mn-lt"/>
              <a:ea typeface="+mn-ea"/>
              <a:cs typeface="+mn-cs"/>
            </a:endParaRPr>
          </a:p>
          <a:p>
            <a:endParaRPr kumimoji="1" lang="zh-CN" altLang="en-US" dirty="0"/>
          </a:p>
        </p:txBody>
      </p:sp>
      <p:sp>
        <p:nvSpPr>
          <p:cNvPr id="4" name="灯片编号占位符 3"/>
          <p:cNvSpPr>
            <a:spLocks noGrp="1"/>
          </p:cNvSpPr>
          <p:nvPr>
            <p:ph type="sldNum" sz="quarter" idx="5"/>
          </p:nvPr>
        </p:nvSpPr>
        <p:spPr/>
        <p:txBody>
          <a:bodyPr/>
          <a:lstStyle/>
          <a:p>
            <a:fld id="{76B68CB6-4A13-1E42-AEB4-9E1579C54572}" type="slidenum">
              <a:rPr kumimoji="1" lang="zh-CN" altLang="en-US" smtClean="0"/>
              <a:t>5</a:t>
            </a:fld>
            <a:endParaRPr kumimoji="1" lang="zh-CN" altLang="en-US"/>
          </a:p>
        </p:txBody>
      </p:sp>
    </p:spTree>
    <p:extLst>
      <p:ext uri="{BB962C8B-B14F-4D97-AF65-F5344CB8AC3E}">
        <p14:creationId xmlns:p14="http://schemas.microsoft.com/office/powerpoint/2010/main" val="30159999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Next, we measure the training performance of different models with different batch size, under centralized and federated settings.</a:t>
            </a:r>
            <a:endParaRPr lang="zh-CN" altLang="zh-CN" sz="1200" kern="1200" dirty="0">
              <a:solidFill>
                <a:schemeClr val="tx1"/>
              </a:solidFill>
              <a:effectLst/>
              <a:latin typeface="+mn-lt"/>
              <a:ea typeface="+mn-ea"/>
              <a:cs typeface="+mn-cs"/>
            </a:endParaRPr>
          </a:p>
          <a:p>
            <a:r>
              <a:rPr lang="en-US" altLang="zh-CN" sz="1200" b="1" kern="1200" dirty="0">
                <a:solidFill>
                  <a:schemeClr val="tx1"/>
                </a:solidFill>
                <a:effectLst/>
                <a:latin typeface="+mn-lt"/>
                <a:ea typeface="+mn-ea"/>
                <a:cs typeface="+mn-cs"/>
              </a:rPr>
              <a:t>(click)</a:t>
            </a:r>
            <a:endParaRPr lang="zh-CN"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Our measurement shows that training models with larger batch size can converge faster and get model with higher performance. For example, training with smaller batch size introduces significant accuracy drop under federated settings. </a:t>
            </a:r>
            <a:endParaRPr lang="zh-CN" altLang="zh-CN" sz="1200" kern="1200" dirty="0">
              <a:solidFill>
                <a:schemeClr val="tx1"/>
              </a:solidFill>
              <a:effectLst/>
              <a:latin typeface="+mn-lt"/>
              <a:ea typeface="+mn-ea"/>
              <a:cs typeface="+mn-cs"/>
            </a:endParaRPr>
          </a:p>
          <a:p>
            <a:endParaRPr kumimoji="1" lang="zh-CN" altLang="en-US" dirty="0"/>
          </a:p>
        </p:txBody>
      </p:sp>
      <p:sp>
        <p:nvSpPr>
          <p:cNvPr id="4" name="灯片编号占位符 3"/>
          <p:cNvSpPr>
            <a:spLocks noGrp="1"/>
          </p:cNvSpPr>
          <p:nvPr>
            <p:ph type="sldNum" sz="quarter" idx="5"/>
          </p:nvPr>
        </p:nvSpPr>
        <p:spPr/>
        <p:txBody>
          <a:bodyPr/>
          <a:lstStyle/>
          <a:p>
            <a:fld id="{76B68CB6-4A13-1E42-AEB4-9E1579C54572}" type="slidenum">
              <a:rPr kumimoji="1" lang="zh-CN" altLang="en-US" smtClean="0"/>
              <a:t>6</a:t>
            </a:fld>
            <a:endParaRPr kumimoji="1" lang="zh-CN" altLang="en-US"/>
          </a:p>
        </p:txBody>
      </p:sp>
    </p:spTree>
    <p:extLst>
      <p:ext uri="{BB962C8B-B14F-4D97-AF65-F5344CB8AC3E}">
        <p14:creationId xmlns:p14="http://schemas.microsoft.com/office/powerpoint/2010/main" val="14355680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It also leads to longer convergence time.</a:t>
            </a:r>
            <a:endParaRPr lang="zh-CN" altLang="zh-CN" sz="1200" kern="1200" dirty="0">
              <a:solidFill>
                <a:schemeClr val="tx1"/>
              </a:solidFill>
              <a:effectLst/>
              <a:latin typeface="+mn-lt"/>
              <a:ea typeface="+mn-ea"/>
              <a:cs typeface="+mn-cs"/>
            </a:endParaRPr>
          </a:p>
          <a:p>
            <a:endParaRPr kumimoji="1" lang="zh-CN" altLang="en-US" dirty="0"/>
          </a:p>
        </p:txBody>
      </p:sp>
      <p:sp>
        <p:nvSpPr>
          <p:cNvPr id="4" name="灯片编号占位符 3"/>
          <p:cNvSpPr>
            <a:spLocks noGrp="1"/>
          </p:cNvSpPr>
          <p:nvPr>
            <p:ph type="sldNum" sz="quarter" idx="5"/>
          </p:nvPr>
        </p:nvSpPr>
        <p:spPr/>
        <p:txBody>
          <a:bodyPr/>
          <a:lstStyle/>
          <a:p>
            <a:fld id="{76B68CB6-4A13-1E42-AEB4-9E1579C54572}" type="slidenum">
              <a:rPr kumimoji="1" lang="zh-CN" altLang="en-US" smtClean="0"/>
              <a:t>7</a:t>
            </a:fld>
            <a:endParaRPr kumimoji="1" lang="zh-CN" altLang="en-US"/>
          </a:p>
        </p:txBody>
      </p:sp>
    </p:spTree>
    <p:extLst>
      <p:ext uri="{BB962C8B-B14F-4D97-AF65-F5344CB8AC3E}">
        <p14:creationId xmlns:p14="http://schemas.microsoft.com/office/powerpoint/2010/main" val="42649371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Next, we explore existing techniques that are widely used in cloud community.</a:t>
            </a:r>
            <a:endParaRPr lang="zh-CN"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The first is model and gradient compression during training, with use lower precision representation to store data, to reduce the model and activation size.</a:t>
            </a:r>
            <a:endParaRPr lang="zh-CN" altLang="zh-CN" sz="1200" kern="1200" dirty="0">
              <a:solidFill>
                <a:schemeClr val="tx1"/>
              </a:solidFill>
              <a:effectLst/>
              <a:latin typeface="+mn-lt"/>
              <a:ea typeface="+mn-ea"/>
              <a:cs typeface="+mn-cs"/>
            </a:endParaRPr>
          </a:p>
          <a:p>
            <a:r>
              <a:rPr lang="en-US" altLang="zh-CN" sz="1200" b="1" kern="1200" dirty="0">
                <a:solidFill>
                  <a:schemeClr val="tx1"/>
                </a:solidFill>
                <a:effectLst/>
                <a:latin typeface="+mn-lt"/>
                <a:ea typeface="+mn-ea"/>
                <a:cs typeface="+mn-cs"/>
              </a:rPr>
              <a:t>(click)</a:t>
            </a:r>
            <a:endParaRPr lang="zh-CN"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However, through our measurement, we find that this method will lead to significant accuracy drop, especially in federated settings. </a:t>
            </a:r>
            <a:endParaRPr kumimoji="1" lang="zh-CN" altLang="en-US" dirty="0"/>
          </a:p>
        </p:txBody>
      </p:sp>
      <p:sp>
        <p:nvSpPr>
          <p:cNvPr id="4" name="灯片编号占位符 3"/>
          <p:cNvSpPr>
            <a:spLocks noGrp="1"/>
          </p:cNvSpPr>
          <p:nvPr>
            <p:ph type="sldNum" sz="quarter" idx="5"/>
          </p:nvPr>
        </p:nvSpPr>
        <p:spPr/>
        <p:txBody>
          <a:bodyPr/>
          <a:lstStyle/>
          <a:p>
            <a:fld id="{76B68CB6-4A13-1E42-AEB4-9E1579C54572}" type="slidenum">
              <a:rPr kumimoji="1" lang="zh-CN" altLang="en-US" smtClean="0"/>
              <a:t>8</a:t>
            </a:fld>
            <a:endParaRPr kumimoji="1" lang="zh-CN" altLang="en-US"/>
          </a:p>
        </p:txBody>
      </p:sp>
    </p:spTree>
    <p:extLst>
      <p:ext uri="{BB962C8B-B14F-4D97-AF65-F5344CB8AC3E}">
        <p14:creationId xmlns:p14="http://schemas.microsoft.com/office/powerpoint/2010/main" val="22523747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The second is host-device memory swapping. This method virtualizes device and host memory and performs memory swapping between two types of memory. This method is widely used in cloud community, because of the high bandwidth of </a:t>
            </a:r>
            <a:r>
              <a:rPr lang="en-US" altLang="zh-CN" sz="1200" kern="1200" dirty="0" err="1">
                <a:solidFill>
                  <a:schemeClr val="tx1"/>
                </a:solidFill>
                <a:effectLst/>
                <a:latin typeface="+mn-lt"/>
                <a:ea typeface="+mn-ea"/>
                <a:cs typeface="+mn-cs"/>
              </a:rPr>
              <a:t>NVLink</a:t>
            </a:r>
            <a:r>
              <a:rPr lang="en-US" altLang="zh-CN" sz="1200" kern="1200" dirty="0">
                <a:solidFill>
                  <a:schemeClr val="tx1"/>
                </a:solidFill>
                <a:effectLst/>
                <a:latin typeface="+mn-lt"/>
                <a:ea typeface="+mn-ea"/>
                <a:cs typeface="+mn-cs"/>
              </a:rPr>
              <a:t> and PCIe. However, mobile device lacks such hardware support, leading this technique significantly blocked in mobile scenario.</a:t>
            </a:r>
            <a:endParaRPr lang="zh-CN" altLang="zh-CN" sz="1200" kern="1200" dirty="0">
              <a:solidFill>
                <a:schemeClr val="tx1"/>
              </a:solidFill>
              <a:effectLst/>
              <a:latin typeface="+mn-lt"/>
              <a:ea typeface="+mn-ea"/>
              <a:cs typeface="+mn-cs"/>
            </a:endParaRPr>
          </a:p>
          <a:p>
            <a:endParaRPr kumimoji="1" lang="zh-CN" altLang="en-US" dirty="0"/>
          </a:p>
        </p:txBody>
      </p:sp>
      <p:sp>
        <p:nvSpPr>
          <p:cNvPr id="4" name="灯片编号占位符 3"/>
          <p:cNvSpPr>
            <a:spLocks noGrp="1"/>
          </p:cNvSpPr>
          <p:nvPr>
            <p:ph type="sldNum" sz="quarter" idx="5"/>
          </p:nvPr>
        </p:nvSpPr>
        <p:spPr/>
        <p:txBody>
          <a:bodyPr/>
          <a:lstStyle/>
          <a:p>
            <a:fld id="{76B68CB6-4A13-1E42-AEB4-9E1579C54572}" type="slidenum">
              <a:rPr kumimoji="1" lang="zh-CN" altLang="en-US" smtClean="0"/>
              <a:t>9</a:t>
            </a:fld>
            <a:endParaRPr kumimoji="1" lang="zh-CN" altLang="en-US"/>
          </a:p>
        </p:txBody>
      </p:sp>
    </p:spTree>
    <p:extLst>
      <p:ext uri="{BB962C8B-B14F-4D97-AF65-F5344CB8AC3E}">
        <p14:creationId xmlns:p14="http://schemas.microsoft.com/office/powerpoint/2010/main" val="5373417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C44BFB-851A-BC30-AC83-20BEAFEFE72A}"/>
              </a:ext>
            </a:extLst>
          </p:cNvPr>
          <p:cNvSpPr>
            <a:spLocks noGrp="1"/>
          </p:cNvSpPr>
          <p:nvPr>
            <p:ph type="ctrTitle"/>
          </p:nvPr>
        </p:nvSpPr>
        <p:spPr>
          <a:xfrm>
            <a:off x="1524000" y="1122363"/>
            <a:ext cx="9144000" cy="2387600"/>
          </a:xfrm>
        </p:spPr>
        <p:txBody>
          <a:bodyPr anchor="b"/>
          <a:lstStyle>
            <a:lvl1pPr algn="ctr">
              <a:defRPr sz="6000"/>
            </a:lvl1pPr>
          </a:lstStyle>
          <a:p>
            <a:r>
              <a:rPr kumimoji="1" lang="zh-CN" altLang="en-US"/>
              <a:t>单击此处编辑母版标题样式</a:t>
            </a:r>
          </a:p>
        </p:txBody>
      </p:sp>
      <p:sp>
        <p:nvSpPr>
          <p:cNvPr id="3" name="副标题 2">
            <a:extLst>
              <a:ext uri="{FF2B5EF4-FFF2-40B4-BE49-F238E27FC236}">
                <a16:creationId xmlns:a16="http://schemas.microsoft.com/office/drawing/2014/main" id="{57D0AAD2-FA9D-8B22-2370-E514D979B2E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p>
        </p:txBody>
      </p:sp>
      <p:sp>
        <p:nvSpPr>
          <p:cNvPr id="4" name="日期占位符 3">
            <a:extLst>
              <a:ext uri="{FF2B5EF4-FFF2-40B4-BE49-F238E27FC236}">
                <a16:creationId xmlns:a16="http://schemas.microsoft.com/office/drawing/2014/main" id="{7F89AAA5-74E4-009B-59D1-4C99973918D7}"/>
              </a:ext>
            </a:extLst>
          </p:cNvPr>
          <p:cNvSpPr>
            <a:spLocks noGrp="1"/>
          </p:cNvSpPr>
          <p:nvPr>
            <p:ph type="dt" sz="half" idx="10"/>
          </p:nvPr>
        </p:nvSpPr>
        <p:spPr/>
        <p:txBody>
          <a:bodyPr/>
          <a:lstStyle/>
          <a:p>
            <a:fld id="{813FFFC8-DB70-1C4D-A10A-81E9CB3D1960}" type="datetimeFigureOut">
              <a:rPr kumimoji="1" lang="zh-CN" altLang="en-US" smtClean="0"/>
              <a:t>2022/6/14</a:t>
            </a:fld>
            <a:endParaRPr kumimoji="1" lang="zh-CN" altLang="en-US"/>
          </a:p>
        </p:txBody>
      </p:sp>
      <p:sp>
        <p:nvSpPr>
          <p:cNvPr id="5" name="页脚占位符 4">
            <a:extLst>
              <a:ext uri="{FF2B5EF4-FFF2-40B4-BE49-F238E27FC236}">
                <a16:creationId xmlns:a16="http://schemas.microsoft.com/office/drawing/2014/main" id="{A3C6304D-0500-AAE8-219F-1452C9A46D6E}"/>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C0168D02-3643-5921-304D-25EAF2DF4D74}"/>
              </a:ext>
            </a:extLst>
          </p:cNvPr>
          <p:cNvSpPr>
            <a:spLocks noGrp="1"/>
          </p:cNvSpPr>
          <p:nvPr>
            <p:ph type="sldNum" sz="quarter" idx="12"/>
          </p:nvPr>
        </p:nvSpPr>
        <p:spPr/>
        <p:txBody>
          <a:bodyPr/>
          <a:lstStyle/>
          <a:p>
            <a:fld id="{4B65E51C-841A-4242-BBA6-AA050589BDF8}" type="slidenum">
              <a:rPr kumimoji="1" lang="zh-CN" altLang="en-US" smtClean="0"/>
              <a:t>‹#›</a:t>
            </a:fld>
            <a:endParaRPr kumimoji="1" lang="zh-CN" altLang="en-US"/>
          </a:p>
        </p:txBody>
      </p:sp>
    </p:spTree>
    <p:extLst>
      <p:ext uri="{BB962C8B-B14F-4D97-AF65-F5344CB8AC3E}">
        <p14:creationId xmlns:p14="http://schemas.microsoft.com/office/powerpoint/2010/main" val="24748679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9F350C-AF3A-7283-45B6-6D579F11F36C}"/>
              </a:ext>
            </a:extLst>
          </p:cNvPr>
          <p:cNvSpPr>
            <a:spLocks noGrp="1"/>
          </p:cNvSpPr>
          <p:nvPr>
            <p:ph type="title"/>
          </p:nvPr>
        </p:nvSpPr>
        <p:spPr/>
        <p:txBody>
          <a:bodyPr/>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18BC7087-76B6-A71D-CA06-79071E5BF476}"/>
              </a:ext>
            </a:extLst>
          </p:cNvPr>
          <p:cNvSpPr>
            <a:spLocks noGrp="1"/>
          </p:cNvSpPr>
          <p:nvPr>
            <p:ph type="body" orient="vert" idx="1"/>
          </p:nvPr>
        </p:nvSpPr>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B6D7F41D-0FF9-9543-BCFB-25A079A40D41}"/>
              </a:ext>
            </a:extLst>
          </p:cNvPr>
          <p:cNvSpPr>
            <a:spLocks noGrp="1"/>
          </p:cNvSpPr>
          <p:nvPr>
            <p:ph type="dt" sz="half" idx="10"/>
          </p:nvPr>
        </p:nvSpPr>
        <p:spPr/>
        <p:txBody>
          <a:bodyPr/>
          <a:lstStyle/>
          <a:p>
            <a:fld id="{813FFFC8-DB70-1C4D-A10A-81E9CB3D1960}" type="datetimeFigureOut">
              <a:rPr kumimoji="1" lang="zh-CN" altLang="en-US" smtClean="0"/>
              <a:t>2022/6/14</a:t>
            </a:fld>
            <a:endParaRPr kumimoji="1" lang="zh-CN" altLang="en-US"/>
          </a:p>
        </p:txBody>
      </p:sp>
      <p:sp>
        <p:nvSpPr>
          <p:cNvPr id="5" name="页脚占位符 4">
            <a:extLst>
              <a:ext uri="{FF2B5EF4-FFF2-40B4-BE49-F238E27FC236}">
                <a16:creationId xmlns:a16="http://schemas.microsoft.com/office/drawing/2014/main" id="{4CD1E7A8-8504-6032-CE41-E99E6E2BE787}"/>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682ECFC3-7006-C5C7-8D62-8CB28438666B}"/>
              </a:ext>
            </a:extLst>
          </p:cNvPr>
          <p:cNvSpPr>
            <a:spLocks noGrp="1"/>
          </p:cNvSpPr>
          <p:nvPr>
            <p:ph type="sldNum" sz="quarter" idx="12"/>
          </p:nvPr>
        </p:nvSpPr>
        <p:spPr/>
        <p:txBody>
          <a:bodyPr/>
          <a:lstStyle/>
          <a:p>
            <a:fld id="{4B65E51C-841A-4242-BBA6-AA050589BDF8}" type="slidenum">
              <a:rPr kumimoji="1" lang="zh-CN" altLang="en-US" smtClean="0"/>
              <a:t>‹#›</a:t>
            </a:fld>
            <a:endParaRPr kumimoji="1" lang="zh-CN" altLang="en-US"/>
          </a:p>
        </p:txBody>
      </p:sp>
    </p:spTree>
    <p:extLst>
      <p:ext uri="{BB962C8B-B14F-4D97-AF65-F5344CB8AC3E}">
        <p14:creationId xmlns:p14="http://schemas.microsoft.com/office/powerpoint/2010/main" val="9927728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5406504-C6E3-7238-0BB7-B6634EA26D43}"/>
              </a:ext>
            </a:extLst>
          </p:cNvPr>
          <p:cNvSpPr>
            <a:spLocks noGrp="1"/>
          </p:cNvSpPr>
          <p:nvPr>
            <p:ph type="title" orient="vert"/>
          </p:nvPr>
        </p:nvSpPr>
        <p:spPr>
          <a:xfrm>
            <a:off x="8724900" y="365125"/>
            <a:ext cx="2628900" cy="5811838"/>
          </a:xfrm>
        </p:spPr>
        <p:txBody>
          <a:bodyPr vert="eaVert"/>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4E42F80C-788C-0048-EC9B-A2719DE5E730}"/>
              </a:ext>
            </a:extLst>
          </p:cNvPr>
          <p:cNvSpPr>
            <a:spLocks noGrp="1"/>
          </p:cNvSpPr>
          <p:nvPr>
            <p:ph type="body" orient="vert" idx="1"/>
          </p:nvPr>
        </p:nvSpPr>
        <p:spPr>
          <a:xfrm>
            <a:off x="838200" y="365125"/>
            <a:ext cx="7734300" cy="5811838"/>
          </a:xfrm>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190640BB-1D42-A0BB-01AF-F37F42590371}"/>
              </a:ext>
            </a:extLst>
          </p:cNvPr>
          <p:cNvSpPr>
            <a:spLocks noGrp="1"/>
          </p:cNvSpPr>
          <p:nvPr>
            <p:ph type="dt" sz="half" idx="10"/>
          </p:nvPr>
        </p:nvSpPr>
        <p:spPr/>
        <p:txBody>
          <a:bodyPr/>
          <a:lstStyle/>
          <a:p>
            <a:fld id="{813FFFC8-DB70-1C4D-A10A-81E9CB3D1960}" type="datetimeFigureOut">
              <a:rPr kumimoji="1" lang="zh-CN" altLang="en-US" smtClean="0"/>
              <a:t>2022/6/14</a:t>
            </a:fld>
            <a:endParaRPr kumimoji="1" lang="zh-CN" altLang="en-US"/>
          </a:p>
        </p:txBody>
      </p:sp>
      <p:sp>
        <p:nvSpPr>
          <p:cNvPr id="5" name="页脚占位符 4">
            <a:extLst>
              <a:ext uri="{FF2B5EF4-FFF2-40B4-BE49-F238E27FC236}">
                <a16:creationId xmlns:a16="http://schemas.microsoft.com/office/drawing/2014/main" id="{8EA8DFEB-D4F6-2CC5-77A3-C913CD29BB8C}"/>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3DF034F8-FEC4-A089-8271-D76ABCBF0336}"/>
              </a:ext>
            </a:extLst>
          </p:cNvPr>
          <p:cNvSpPr>
            <a:spLocks noGrp="1"/>
          </p:cNvSpPr>
          <p:nvPr>
            <p:ph type="sldNum" sz="quarter" idx="12"/>
          </p:nvPr>
        </p:nvSpPr>
        <p:spPr/>
        <p:txBody>
          <a:bodyPr/>
          <a:lstStyle/>
          <a:p>
            <a:fld id="{4B65E51C-841A-4242-BBA6-AA050589BDF8}" type="slidenum">
              <a:rPr kumimoji="1" lang="zh-CN" altLang="en-US" smtClean="0"/>
              <a:t>‹#›</a:t>
            </a:fld>
            <a:endParaRPr kumimoji="1" lang="zh-CN" altLang="en-US"/>
          </a:p>
        </p:txBody>
      </p:sp>
    </p:spTree>
    <p:extLst>
      <p:ext uri="{BB962C8B-B14F-4D97-AF65-F5344CB8AC3E}">
        <p14:creationId xmlns:p14="http://schemas.microsoft.com/office/powerpoint/2010/main" val="40405739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0DF3F0-82D3-25FE-8B9A-E353D78E67EC}"/>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A50B3042-1333-8BC1-F191-F3894DCBB917}"/>
              </a:ext>
            </a:extLst>
          </p:cNvPr>
          <p:cNvSpPr>
            <a:spLocks noGrp="1"/>
          </p:cNvSpPr>
          <p:nvPr>
            <p:ph idx="1"/>
          </p:nvPr>
        </p:nvSpPr>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769C1C44-9AAF-F868-B4EF-50834DA65AA1}"/>
              </a:ext>
            </a:extLst>
          </p:cNvPr>
          <p:cNvSpPr>
            <a:spLocks noGrp="1"/>
          </p:cNvSpPr>
          <p:nvPr>
            <p:ph type="dt" sz="half" idx="10"/>
          </p:nvPr>
        </p:nvSpPr>
        <p:spPr/>
        <p:txBody>
          <a:bodyPr/>
          <a:lstStyle/>
          <a:p>
            <a:fld id="{813FFFC8-DB70-1C4D-A10A-81E9CB3D1960}" type="datetimeFigureOut">
              <a:rPr kumimoji="1" lang="zh-CN" altLang="en-US" smtClean="0"/>
              <a:t>2022/6/14</a:t>
            </a:fld>
            <a:endParaRPr kumimoji="1" lang="zh-CN" altLang="en-US"/>
          </a:p>
        </p:txBody>
      </p:sp>
      <p:sp>
        <p:nvSpPr>
          <p:cNvPr id="5" name="页脚占位符 4">
            <a:extLst>
              <a:ext uri="{FF2B5EF4-FFF2-40B4-BE49-F238E27FC236}">
                <a16:creationId xmlns:a16="http://schemas.microsoft.com/office/drawing/2014/main" id="{A4F46062-8265-CD52-BD15-C1738C7234CB}"/>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6194843F-73C5-9312-D7B0-81450FABB50E}"/>
              </a:ext>
            </a:extLst>
          </p:cNvPr>
          <p:cNvSpPr>
            <a:spLocks noGrp="1"/>
          </p:cNvSpPr>
          <p:nvPr>
            <p:ph type="sldNum" sz="quarter" idx="12"/>
          </p:nvPr>
        </p:nvSpPr>
        <p:spPr/>
        <p:txBody>
          <a:bodyPr/>
          <a:lstStyle/>
          <a:p>
            <a:fld id="{4B65E51C-841A-4242-BBA6-AA050589BDF8}" type="slidenum">
              <a:rPr kumimoji="1" lang="zh-CN" altLang="en-US" smtClean="0"/>
              <a:t>‹#›</a:t>
            </a:fld>
            <a:endParaRPr kumimoji="1" lang="zh-CN" altLang="en-US"/>
          </a:p>
        </p:txBody>
      </p:sp>
    </p:spTree>
    <p:extLst>
      <p:ext uri="{BB962C8B-B14F-4D97-AF65-F5344CB8AC3E}">
        <p14:creationId xmlns:p14="http://schemas.microsoft.com/office/powerpoint/2010/main" val="23183534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6AFB0D-F80D-18F7-CAAF-6352C008EFB8}"/>
              </a:ext>
            </a:extLst>
          </p:cNvPr>
          <p:cNvSpPr>
            <a:spLocks noGrp="1"/>
          </p:cNvSpPr>
          <p:nvPr>
            <p:ph type="title"/>
          </p:nvPr>
        </p:nvSpPr>
        <p:spPr>
          <a:xfrm>
            <a:off x="831850" y="1709738"/>
            <a:ext cx="10515600" cy="2852737"/>
          </a:xfrm>
        </p:spPr>
        <p:txBody>
          <a:bodyPr anchor="b"/>
          <a:lstStyle>
            <a:lvl1pPr>
              <a:defRPr sz="6000"/>
            </a:lvl1pPr>
          </a:lstStyle>
          <a:p>
            <a:r>
              <a:rPr kumimoji="1" lang="zh-CN" altLang="en-US"/>
              <a:t>单击此处编辑母版标题样式</a:t>
            </a:r>
          </a:p>
        </p:txBody>
      </p:sp>
      <p:sp>
        <p:nvSpPr>
          <p:cNvPr id="3" name="文本占位符 2">
            <a:extLst>
              <a:ext uri="{FF2B5EF4-FFF2-40B4-BE49-F238E27FC236}">
                <a16:creationId xmlns:a16="http://schemas.microsoft.com/office/drawing/2014/main" id="{29337626-8DB7-C2E5-3486-E20F6842983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a:t>单击此处编辑母版文本样式</a:t>
            </a:r>
          </a:p>
        </p:txBody>
      </p:sp>
      <p:sp>
        <p:nvSpPr>
          <p:cNvPr id="4" name="日期占位符 3">
            <a:extLst>
              <a:ext uri="{FF2B5EF4-FFF2-40B4-BE49-F238E27FC236}">
                <a16:creationId xmlns:a16="http://schemas.microsoft.com/office/drawing/2014/main" id="{2F4EFC27-7EBD-F2F3-2D43-9DC11AB30FEF}"/>
              </a:ext>
            </a:extLst>
          </p:cNvPr>
          <p:cNvSpPr>
            <a:spLocks noGrp="1"/>
          </p:cNvSpPr>
          <p:nvPr>
            <p:ph type="dt" sz="half" idx="10"/>
          </p:nvPr>
        </p:nvSpPr>
        <p:spPr/>
        <p:txBody>
          <a:bodyPr/>
          <a:lstStyle/>
          <a:p>
            <a:fld id="{813FFFC8-DB70-1C4D-A10A-81E9CB3D1960}" type="datetimeFigureOut">
              <a:rPr kumimoji="1" lang="zh-CN" altLang="en-US" smtClean="0"/>
              <a:t>2022/6/14</a:t>
            </a:fld>
            <a:endParaRPr kumimoji="1" lang="zh-CN" altLang="en-US"/>
          </a:p>
        </p:txBody>
      </p:sp>
      <p:sp>
        <p:nvSpPr>
          <p:cNvPr id="5" name="页脚占位符 4">
            <a:extLst>
              <a:ext uri="{FF2B5EF4-FFF2-40B4-BE49-F238E27FC236}">
                <a16:creationId xmlns:a16="http://schemas.microsoft.com/office/drawing/2014/main" id="{C727375C-21ED-CF96-18DE-F7213AF9F4D0}"/>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A34DC33B-36BC-B9CA-D1C5-2266E5A8FACB}"/>
              </a:ext>
            </a:extLst>
          </p:cNvPr>
          <p:cNvSpPr>
            <a:spLocks noGrp="1"/>
          </p:cNvSpPr>
          <p:nvPr>
            <p:ph type="sldNum" sz="quarter" idx="12"/>
          </p:nvPr>
        </p:nvSpPr>
        <p:spPr/>
        <p:txBody>
          <a:bodyPr/>
          <a:lstStyle/>
          <a:p>
            <a:fld id="{4B65E51C-841A-4242-BBA6-AA050589BDF8}" type="slidenum">
              <a:rPr kumimoji="1" lang="zh-CN" altLang="en-US" smtClean="0"/>
              <a:t>‹#›</a:t>
            </a:fld>
            <a:endParaRPr kumimoji="1" lang="zh-CN" altLang="en-US"/>
          </a:p>
        </p:txBody>
      </p:sp>
    </p:spTree>
    <p:extLst>
      <p:ext uri="{BB962C8B-B14F-4D97-AF65-F5344CB8AC3E}">
        <p14:creationId xmlns:p14="http://schemas.microsoft.com/office/powerpoint/2010/main" val="27975052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7FB132-7E65-F86B-9EB4-200A628E4863}"/>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755605A6-212A-A303-C1AE-5EA6B7A67ECE}"/>
              </a:ext>
            </a:extLst>
          </p:cNvPr>
          <p:cNvSpPr>
            <a:spLocks noGrp="1"/>
          </p:cNvSpPr>
          <p:nvPr>
            <p:ph sz="half" idx="1"/>
          </p:nvPr>
        </p:nvSpPr>
        <p:spPr>
          <a:xfrm>
            <a:off x="838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内容占位符 3">
            <a:extLst>
              <a:ext uri="{FF2B5EF4-FFF2-40B4-BE49-F238E27FC236}">
                <a16:creationId xmlns:a16="http://schemas.microsoft.com/office/drawing/2014/main" id="{FB8D5402-9C20-2BF6-A292-A145CA67DC75}"/>
              </a:ext>
            </a:extLst>
          </p:cNvPr>
          <p:cNvSpPr>
            <a:spLocks noGrp="1"/>
          </p:cNvSpPr>
          <p:nvPr>
            <p:ph sz="half" idx="2"/>
          </p:nvPr>
        </p:nvSpPr>
        <p:spPr>
          <a:xfrm>
            <a:off x="6172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日期占位符 4">
            <a:extLst>
              <a:ext uri="{FF2B5EF4-FFF2-40B4-BE49-F238E27FC236}">
                <a16:creationId xmlns:a16="http://schemas.microsoft.com/office/drawing/2014/main" id="{236A7E11-7341-EFE5-C0DC-3F6891418CEE}"/>
              </a:ext>
            </a:extLst>
          </p:cNvPr>
          <p:cNvSpPr>
            <a:spLocks noGrp="1"/>
          </p:cNvSpPr>
          <p:nvPr>
            <p:ph type="dt" sz="half" idx="10"/>
          </p:nvPr>
        </p:nvSpPr>
        <p:spPr/>
        <p:txBody>
          <a:bodyPr/>
          <a:lstStyle/>
          <a:p>
            <a:fld id="{813FFFC8-DB70-1C4D-A10A-81E9CB3D1960}" type="datetimeFigureOut">
              <a:rPr kumimoji="1" lang="zh-CN" altLang="en-US" smtClean="0"/>
              <a:t>2022/6/14</a:t>
            </a:fld>
            <a:endParaRPr kumimoji="1" lang="zh-CN" altLang="en-US"/>
          </a:p>
        </p:txBody>
      </p:sp>
      <p:sp>
        <p:nvSpPr>
          <p:cNvPr id="6" name="页脚占位符 5">
            <a:extLst>
              <a:ext uri="{FF2B5EF4-FFF2-40B4-BE49-F238E27FC236}">
                <a16:creationId xmlns:a16="http://schemas.microsoft.com/office/drawing/2014/main" id="{E2F97E24-648B-EAB7-90DF-59717C35D045}"/>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EDEB0620-62E0-A45C-865F-25AE2BCB13FE}"/>
              </a:ext>
            </a:extLst>
          </p:cNvPr>
          <p:cNvSpPr>
            <a:spLocks noGrp="1"/>
          </p:cNvSpPr>
          <p:nvPr>
            <p:ph type="sldNum" sz="quarter" idx="12"/>
          </p:nvPr>
        </p:nvSpPr>
        <p:spPr/>
        <p:txBody>
          <a:bodyPr/>
          <a:lstStyle/>
          <a:p>
            <a:fld id="{4B65E51C-841A-4242-BBA6-AA050589BDF8}" type="slidenum">
              <a:rPr kumimoji="1" lang="zh-CN" altLang="en-US" smtClean="0"/>
              <a:t>‹#›</a:t>
            </a:fld>
            <a:endParaRPr kumimoji="1" lang="zh-CN" altLang="en-US"/>
          </a:p>
        </p:txBody>
      </p:sp>
    </p:spTree>
    <p:extLst>
      <p:ext uri="{BB962C8B-B14F-4D97-AF65-F5344CB8AC3E}">
        <p14:creationId xmlns:p14="http://schemas.microsoft.com/office/powerpoint/2010/main" val="12255034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DB52AA-0A97-CA8C-0D41-5A59DD8E5EAD}"/>
              </a:ext>
            </a:extLst>
          </p:cNvPr>
          <p:cNvSpPr>
            <a:spLocks noGrp="1"/>
          </p:cNvSpPr>
          <p:nvPr>
            <p:ph type="title"/>
          </p:nvPr>
        </p:nvSpPr>
        <p:spPr>
          <a:xfrm>
            <a:off x="839788" y="365125"/>
            <a:ext cx="10515600" cy="1325563"/>
          </a:xfrm>
        </p:spPr>
        <p:txBody>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2F8BCFC0-603E-9F7A-03D2-DF99E1CA156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4" name="内容占位符 3">
            <a:extLst>
              <a:ext uri="{FF2B5EF4-FFF2-40B4-BE49-F238E27FC236}">
                <a16:creationId xmlns:a16="http://schemas.microsoft.com/office/drawing/2014/main" id="{ECE691E1-6BFA-7035-447A-8D13AF53462A}"/>
              </a:ext>
            </a:extLst>
          </p:cNvPr>
          <p:cNvSpPr>
            <a:spLocks noGrp="1"/>
          </p:cNvSpPr>
          <p:nvPr>
            <p:ph sz="half" idx="2"/>
          </p:nvPr>
        </p:nvSpPr>
        <p:spPr>
          <a:xfrm>
            <a:off x="839788" y="2505075"/>
            <a:ext cx="5157787"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文本占位符 4">
            <a:extLst>
              <a:ext uri="{FF2B5EF4-FFF2-40B4-BE49-F238E27FC236}">
                <a16:creationId xmlns:a16="http://schemas.microsoft.com/office/drawing/2014/main" id="{9AA60ECF-13E4-0EF7-9939-68462073E44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6" name="内容占位符 5">
            <a:extLst>
              <a:ext uri="{FF2B5EF4-FFF2-40B4-BE49-F238E27FC236}">
                <a16:creationId xmlns:a16="http://schemas.microsoft.com/office/drawing/2014/main" id="{9BA2656D-59E4-1E85-DAAE-C797D1D2AC53}"/>
              </a:ext>
            </a:extLst>
          </p:cNvPr>
          <p:cNvSpPr>
            <a:spLocks noGrp="1"/>
          </p:cNvSpPr>
          <p:nvPr>
            <p:ph sz="quarter" idx="4"/>
          </p:nvPr>
        </p:nvSpPr>
        <p:spPr>
          <a:xfrm>
            <a:off x="6172200" y="2505075"/>
            <a:ext cx="5183188"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7" name="日期占位符 6">
            <a:extLst>
              <a:ext uri="{FF2B5EF4-FFF2-40B4-BE49-F238E27FC236}">
                <a16:creationId xmlns:a16="http://schemas.microsoft.com/office/drawing/2014/main" id="{F78D8FA3-53F4-4AD3-423D-29B62EFDDEAC}"/>
              </a:ext>
            </a:extLst>
          </p:cNvPr>
          <p:cNvSpPr>
            <a:spLocks noGrp="1"/>
          </p:cNvSpPr>
          <p:nvPr>
            <p:ph type="dt" sz="half" idx="10"/>
          </p:nvPr>
        </p:nvSpPr>
        <p:spPr/>
        <p:txBody>
          <a:bodyPr/>
          <a:lstStyle/>
          <a:p>
            <a:fld id="{813FFFC8-DB70-1C4D-A10A-81E9CB3D1960}" type="datetimeFigureOut">
              <a:rPr kumimoji="1" lang="zh-CN" altLang="en-US" smtClean="0"/>
              <a:t>2022/6/14</a:t>
            </a:fld>
            <a:endParaRPr kumimoji="1" lang="zh-CN" altLang="en-US"/>
          </a:p>
        </p:txBody>
      </p:sp>
      <p:sp>
        <p:nvSpPr>
          <p:cNvPr id="8" name="页脚占位符 7">
            <a:extLst>
              <a:ext uri="{FF2B5EF4-FFF2-40B4-BE49-F238E27FC236}">
                <a16:creationId xmlns:a16="http://schemas.microsoft.com/office/drawing/2014/main" id="{4E5DD6EC-109C-743B-59D3-49E34C5CEAB9}"/>
              </a:ext>
            </a:extLst>
          </p:cNvPr>
          <p:cNvSpPr>
            <a:spLocks noGrp="1"/>
          </p:cNvSpPr>
          <p:nvPr>
            <p:ph type="ftr" sz="quarter" idx="11"/>
          </p:nvPr>
        </p:nvSpPr>
        <p:spPr/>
        <p:txBody>
          <a:bodyPr/>
          <a:lstStyle/>
          <a:p>
            <a:endParaRPr kumimoji="1" lang="zh-CN" altLang="en-US"/>
          </a:p>
        </p:txBody>
      </p:sp>
      <p:sp>
        <p:nvSpPr>
          <p:cNvPr id="9" name="灯片编号占位符 8">
            <a:extLst>
              <a:ext uri="{FF2B5EF4-FFF2-40B4-BE49-F238E27FC236}">
                <a16:creationId xmlns:a16="http://schemas.microsoft.com/office/drawing/2014/main" id="{BD5EAF56-E411-5748-83E0-62F855D70968}"/>
              </a:ext>
            </a:extLst>
          </p:cNvPr>
          <p:cNvSpPr>
            <a:spLocks noGrp="1"/>
          </p:cNvSpPr>
          <p:nvPr>
            <p:ph type="sldNum" sz="quarter" idx="12"/>
          </p:nvPr>
        </p:nvSpPr>
        <p:spPr/>
        <p:txBody>
          <a:bodyPr/>
          <a:lstStyle/>
          <a:p>
            <a:fld id="{4B65E51C-841A-4242-BBA6-AA050589BDF8}" type="slidenum">
              <a:rPr kumimoji="1" lang="zh-CN" altLang="en-US" smtClean="0"/>
              <a:t>‹#›</a:t>
            </a:fld>
            <a:endParaRPr kumimoji="1" lang="zh-CN" altLang="en-US"/>
          </a:p>
        </p:txBody>
      </p:sp>
    </p:spTree>
    <p:extLst>
      <p:ext uri="{BB962C8B-B14F-4D97-AF65-F5344CB8AC3E}">
        <p14:creationId xmlns:p14="http://schemas.microsoft.com/office/powerpoint/2010/main" val="4822280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213A9E-2898-990A-272D-2BD6DD65438B}"/>
              </a:ext>
            </a:extLst>
          </p:cNvPr>
          <p:cNvSpPr>
            <a:spLocks noGrp="1"/>
          </p:cNvSpPr>
          <p:nvPr>
            <p:ph type="title"/>
          </p:nvPr>
        </p:nvSpPr>
        <p:spPr/>
        <p:txBody>
          <a:bodyPr/>
          <a:lstStyle/>
          <a:p>
            <a:r>
              <a:rPr kumimoji="1" lang="zh-CN" altLang="en-US"/>
              <a:t>单击此处编辑母版标题样式</a:t>
            </a:r>
          </a:p>
        </p:txBody>
      </p:sp>
      <p:sp>
        <p:nvSpPr>
          <p:cNvPr id="3" name="日期占位符 2">
            <a:extLst>
              <a:ext uri="{FF2B5EF4-FFF2-40B4-BE49-F238E27FC236}">
                <a16:creationId xmlns:a16="http://schemas.microsoft.com/office/drawing/2014/main" id="{F0BB0643-A5FD-88BA-7BF2-9ECEF5FBE8B7}"/>
              </a:ext>
            </a:extLst>
          </p:cNvPr>
          <p:cNvSpPr>
            <a:spLocks noGrp="1"/>
          </p:cNvSpPr>
          <p:nvPr>
            <p:ph type="dt" sz="half" idx="10"/>
          </p:nvPr>
        </p:nvSpPr>
        <p:spPr/>
        <p:txBody>
          <a:bodyPr/>
          <a:lstStyle/>
          <a:p>
            <a:fld id="{813FFFC8-DB70-1C4D-A10A-81E9CB3D1960}" type="datetimeFigureOut">
              <a:rPr kumimoji="1" lang="zh-CN" altLang="en-US" smtClean="0"/>
              <a:t>2022/6/14</a:t>
            </a:fld>
            <a:endParaRPr kumimoji="1" lang="zh-CN" altLang="en-US"/>
          </a:p>
        </p:txBody>
      </p:sp>
      <p:sp>
        <p:nvSpPr>
          <p:cNvPr id="4" name="页脚占位符 3">
            <a:extLst>
              <a:ext uri="{FF2B5EF4-FFF2-40B4-BE49-F238E27FC236}">
                <a16:creationId xmlns:a16="http://schemas.microsoft.com/office/drawing/2014/main" id="{9B76B3A1-A406-DDFE-1631-39012F10C705}"/>
              </a:ext>
            </a:extLst>
          </p:cNvPr>
          <p:cNvSpPr>
            <a:spLocks noGrp="1"/>
          </p:cNvSpPr>
          <p:nvPr>
            <p:ph type="ftr" sz="quarter" idx="11"/>
          </p:nvPr>
        </p:nvSpPr>
        <p:spPr/>
        <p:txBody>
          <a:bodyPr/>
          <a:lstStyle/>
          <a:p>
            <a:endParaRPr kumimoji="1" lang="zh-CN" altLang="en-US"/>
          </a:p>
        </p:txBody>
      </p:sp>
      <p:sp>
        <p:nvSpPr>
          <p:cNvPr id="5" name="灯片编号占位符 4">
            <a:extLst>
              <a:ext uri="{FF2B5EF4-FFF2-40B4-BE49-F238E27FC236}">
                <a16:creationId xmlns:a16="http://schemas.microsoft.com/office/drawing/2014/main" id="{BD5725A7-254A-A52E-BE15-8323E6100155}"/>
              </a:ext>
            </a:extLst>
          </p:cNvPr>
          <p:cNvSpPr>
            <a:spLocks noGrp="1"/>
          </p:cNvSpPr>
          <p:nvPr>
            <p:ph type="sldNum" sz="quarter" idx="12"/>
          </p:nvPr>
        </p:nvSpPr>
        <p:spPr/>
        <p:txBody>
          <a:bodyPr/>
          <a:lstStyle/>
          <a:p>
            <a:fld id="{4B65E51C-841A-4242-BBA6-AA050589BDF8}" type="slidenum">
              <a:rPr kumimoji="1" lang="zh-CN" altLang="en-US" smtClean="0"/>
              <a:t>‹#›</a:t>
            </a:fld>
            <a:endParaRPr kumimoji="1" lang="zh-CN" altLang="en-US"/>
          </a:p>
        </p:txBody>
      </p:sp>
    </p:spTree>
    <p:extLst>
      <p:ext uri="{BB962C8B-B14F-4D97-AF65-F5344CB8AC3E}">
        <p14:creationId xmlns:p14="http://schemas.microsoft.com/office/powerpoint/2010/main" val="36483711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C155462-5ED2-1529-7CFE-0541A1F737E4}"/>
              </a:ext>
            </a:extLst>
          </p:cNvPr>
          <p:cNvSpPr>
            <a:spLocks noGrp="1"/>
          </p:cNvSpPr>
          <p:nvPr>
            <p:ph type="dt" sz="half" idx="10"/>
          </p:nvPr>
        </p:nvSpPr>
        <p:spPr/>
        <p:txBody>
          <a:bodyPr/>
          <a:lstStyle/>
          <a:p>
            <a:fld id="{813FFFC8-DB70-1C4D-A10A-81E9CB3D1960}" type="datetimeFigureOut">
              <a:rPr kumimoji="1" lang="zh-CN" altLang="en-US" smtClean="0"/>
              <a:t>2022/6/14</a:t>
            </a:fld>
            <a:endParaRPr kumimoji="1" lang="zh-CN" altLang="en-US"/>
          </a:p>
        </p:txBody>
      </p:sp>
      <p:sp>
        <p:nvSpPr>
          <p:cNvPr id="3" name="页脚占位符 2">
            <a:extLst>
              <a:ext uri="{FF2B5EF4-FFF2-40B4-BE49-F238E27FC236}">
                <a16:creationId xmlns:a16="http://schemas.microsoft.com/office/drawing/2014/main" id="{198D913A-52C0-7FE5-426F-9500D184F2BB}"/>
              </a:ext>
            </a:extLst>
          </p:cNvPr>
          <p:cNvSpPr>
            <a:spLocks noGrp="1"/>
          </p:cNvSpPr>
          <p:nvPr>
            <p:ph type="ftr" sz="quarter" idx="11"/>
          </p:nvPr>
        </p:nvSpPr>
        <p:spPr/>
        <p:txBody>
          <a:bodyPr/>
          <a:lstStyle/>
          <a:p>
            <a:endParaRPr kumimoji="1" lang="zh-CN" altLang="en-US"/>
          </a:p>
        </p:txBody>
      </p:sp>
      <p:sp>
        <p:nvSpPr>
          <p:cNvPr id="4" name="灯片编号占位符 3">
            <a:extLst>
              <a:ext uri="{FF2B5EF4-FFF2-40B4-BE49-F238E27FC236}">
                <a16:creationId xmlns:a16="http://schemas.microsoft.com/office/drawing/2014/main" id="{1527F03A-A40C-FDD8-6F3C-74A778237374}"/>
              </a:ext>
            </a:extLst>
          </p:cNvPr>
          <p:cNvSpPr>
            <a:spLocks noGrp="1"/>
          </p:cNvSpPr>
          <p:nvPr>
            <p:ph type="sldNum" sz="quarter" idx="12"/>
          </p:nvPr>
        </p:nvSpPr>
        <p:spPr/>
        <p:txBody>
          <a:bodyPr/>
          <a:lstStyle/>
          <a:p>
            <a:fld id="{4B65E51C-841A-4242-BBA6-AA050589BDF8}" type="slidenum">
              <a:rPr kumimoji="1" lang="zh-CN" altLang="en-US" smtClean="0"/>
              <a:t>‹#›</a:t>
            </a:fld>
            <a:endParaRPr kumimoji="1" lang="zh-CN" altLang="en-US"/>
          </a:p>
        </p:txBody>
      </p:sp>
    </p:spTree>
    <p:extLst>
      <p:ext uri="{BB962C8B-B14F-4D97-AF65-F5344CB8AC3E}">
        <p14:creationId xmlns:p14="http://schemas.microsoft.com/office/powerpoint/2010/main" val="40912149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2ADCB-35B3-0B0A-D19B-417AED54BB80}"/>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内容占位符 2">
            <a:extLst>
              <a:ext uri="{FF2B5EF4-FFF2-40B4-BE49-F238E27FC236}">
                <a16:creationId xmlns:a16="http://schemas.microsoft.com/office/drawing/2014/main" id="{7526F891-089B-95C7-3A2C-9E8024BBF34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文本占位符 3">
            <a:extLst>
              <a:ext uri="{FF2B5EF4-FFF2-40B4-BE49-F238E27FC236}">
                <a16:creationId xmlns:a16="http://schemas.microsoft.com/office/drawing/2014/main" id="{319954AB-55BF-9B7E-7DB2-006E5CFC96E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a:extLst>
              <a:ext uri="{FF2B5EF4-FFF2-40B4-BE49-F238E27FC236}">
                <a16:creationId xmlns:a16="http://schemas.microsoft.com/office/drawing/2014/main" id="{5E1D98B9-A58D-FE68-77CF-D4ADB50E2E74}"/>
              </a:ext>
            </a:extLst>
          </p:cNvPr>
          <p:cNvSpPr>
            <a:spLocks noGrp="1"/>
          </p:cNvSpPr>
          <p:nvPr>
            <p:ph type="dt" sz="half" idx="10"/>
          </p:nvPr>
        </p:nvSpPr>
        <p:spPr/>
        <p:txBody>
          <a:bodyPr/>
          <a:lstStyle/>
          <a:p>
            <a:fld id="{813FFFC8-DB70-1C4D-A10A-81E9CB3D1960}" type="datetimeFigureOut">
              <a:rPr kumimoji="1" lang="zh-CN" altLang="en-US" smtClean="0"/>
              <a:t>2022/6/14</a:t>
            </a:fld>
            <a:endParaRPr kumimoji="1" lang="zh-CN" altLang="en-US"/>
          </a:p>
        </p:txBody>
      </p:sp>
      <p:sp>
        <p:nvSpPr>
          <p:cNvPr id="6" name="页脚占位符 5">
            <a:extLst>
              <a:ext uri="{FF2B5EF4-FFF2-40B4-BE49-F238E27FC236}">
                <a16:creationId xmlns:a16="http://schemas.microsoft.com/office/drawing/2014/main" id="{D3DC7A7A-3B90-D2C8-4A27-186CE052CDD8}"/>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48733B89-7AE8-E0D1-8FED-4DAFFA0F3A95}"/>
              </a:ext>
            </a:extLst>
          </p:cNvPr>
          <p:cNvSpPr>
            <a:spLocks noGrp="1"/>
          </p:cNvSpPr>
          <p:nvPr>
            <p:ph type="sldNum" sz="quarter" idx="12"/>
          </p:nvPr>
        </p:nvSpPr>
        <p:spPr/>
        <p:txBody>
          <a:bodyPr/>
          <a:lstStyle/>
          <a:p>
            <a:fld id="{4B65E51C-841A-4242-BBA6-AA050589BDF8}" type="slidenum">
              <a:rPr kumimoji="1" lang="zh-CN" altLang="en-US" smtClean="0"/>
              <a:t>‹#›</a:t>
            </a:fld>
            <a:endParaRPr kumimoji="1" lang="zh-CN" altLang="en-US"/>
          </a:p>
        </p:txBody>
      </p:sp>
    </p:spTree>
    <p:extLst>
      <p:ext uri="{BB962C8B-B14F-4D97-AF65-F5344CB8AC3E}">
        <p14:creationId xmlns:p14="http://schemas.microsoft.com/office/powerpoint/2010/main" val="2162112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7661D8-64B3-DC84-0A1B-73CFE97C216C}"/>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图片占位符 2">
            <a:extLst>
              <a:ext uri="{FF2B5EF4-FFF2-40B4-BE49-F238E27FC236}">
                <a16:creationId xmlns:a16="http://schemas.microsoft.com/office/drawing/2014/main" id="{D2608046-2A42-7B68-5924-7C684B0A932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a:extLst>
              <a:ext uri="{FF2B5EF4-FFF2-40B4-BE49-F238E27FC236}">
                <a16:creationId xmlns:a16="http://schemas.microsoft.com/office/drawing/2014/main" id="{BB2C5267-E43C-B827-3F48-354A36DEB0F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a:extLst>
              <a:ext uri="{FF2B5EF4-FFF2-40B4-BE49-F238E27FC236}">
                <a16:creationId xmlns:a16="http://schemas.microsoft.com/office/drawing/2014/main" id="{4319E711-8D26-4DC5-E7EA-26549CDA52A4}"/>
              </a:ext>
            </a:extLst>
          </p:cNvPr>
          <p:cNvSpPr>
            <a:spLocks noGrp="1"/>
          </p:cNvSpPr>
          <p:nvPr>
            <p:ph type="dt" sz="half" idx="10"/>
          </p:nvPr>
        </p:nvSpPr>
        <p:spPr/>
        <p:txBody>
          <a:bodyPr/>
          <a:lstStyle/>
          <a:p>
            <a:fld id="{813FFFC8-DB70-1C4D-A10A-81E9CB3D1960}" type="datetimeFigureOut">
              <a:rPr kumimoji="1" lang="zh-CN" altLang="en-US" smtClean="0"/>
              <a:t>2022/6/14</a:t>
            </a:fld>
            <a:endParaRPr kumimoji="1" lang="zh-CN" altLang="en-US"/>
          </a:p>
        </p:txBody>
      </p:sp>
      <p:sp>
        <p:nvSpPr>
          <p:cNvPr id="6" name="页脚占位符 5">
            <a:extLst>
              <a:ext uri="{FF2B5EF4-FFF2-40B4-BE49-F238E27FC236}">
                <a16:creationId xmlns:a16="http://schemas.microsoft.com/office/drawing/2014/main" id="{9C73C2A4-7140-9815-7745-99264F8B1C3E}"/>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F597A5ED-452E-F59D-7ADD-2354994FE25A}"/>
              </a:ext>
            </a:extLst>
          </p:cNvPr>
          <p:cNvSpPr>
            <a:spLocks noGrp="1"/>
          </p:cNvSpPr>
          <p:nvPr>
            <p:ph type="sldNum" sz="quarter" idx="12"/>
          </p:nvPr>
        </p:nvSpPr>
        <p:spPr/>
        <p:txBody>
          <a:bodyPr/>
          <a:lstStyle/>
          <a:p>
            <a:fld id="{4B65E51C-841A-4242-BBA6-AA050589BDF8}" type="slidenum">
              <a:rPr kumimoji="1" lang="zh-CN" altLang="en-US" smtClean="0"/>
              <a:t>‹#›</a:t>
            </a:fld>
            <a:endParaRPr kumimoji="1" lang="zh-CN" altLang="en-US"/>
          </a:p>
        </p:txBody>
      </p:sp>
    </p:spTree>
    <p:extLst>
      <p:ext uri="{BB962C8B-B14F-4D97-AF65-F5344CB8AC3E}">
        <p14:creationId xmlns:p14="http://schemas.microsoft.com/office/powerpoint/2010/main" val="22596955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2853C0AE-C260-1EFF-C052-075D50CD7CF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CC0D73F1-ABF5-C72B-36DF-68E9F9FA4C8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AA24E534-D35C-7E86-2ABF-F17CE7ABC6D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13FFFC8-DB70-1C4D-A10A-81E9CB3D1960}" type="datetimeFigureOut">
              <a:rPr kumimoji="1" lang="zh-CN" altLang="en-US" smtClean="0"/>
              <a:t>2022/6/14</a:t>
            </a:fld>
            <a:endParaRPr kumimoji="1" lang="zh-CN" altLang="en-US"/>
          </a:p>
        </p:txBody>
      </p:sp>
      <p:sp>
        <p:nvSpPr>
          <p:cNvPr id="5" name="页脚占位符 4">
            <a:extLst>
              <a:ext uri="{FF2B5EF4-FFF2-40B4-BE49-F238E27FC236}">
                <a16:creationId xmlns:a16="http://schemas.microsoft.com/office/drawing/2014/main" id="{9445179C-7C1C-1ABA-0F00-B1E9A178E46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灯片编号占位符 5">
            <a:extLst>
              <a:ext uri="{FF2B5EF4-FFF2-40B4-BE49-F238E27FC236}">
                <a16:creationId xmlns:a16="http://schemas.microsoft.com/office/drawing/2014/main" id="{ECEA9F96-C862-5474-08CA-B79F6E5AAB8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B65E51C-841A-4242-BBA6-AA050589BDF8}" type="slidenum">
              <a:rPr kumimoji="1" lang="zh-CN" altLang="en-US" smtClean="0"/>
              <a:t>‹#›</a:t>
            </a:fld>
            <a:endParaRPr kumimoji="1" lang="zh-CN" altLang="en-US"/>
          </a:p>
        </p:txBody>
      </p:sp>
    </p:spTree>
    <p:extLst>
      <p:ext uri="{BB962C8B-B14F-4D97-AF65-F5344CB8AC3E}">
        <p14:creationId xmlns:p14="http://schemas.microsoft.com/office/powerpoint/2010/main" val="731490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jpe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30.jpeg"/><Relationship Id="rId5" Type="http://schemas.openxmlformats.org/officeDocument/2006/relationships/image" Target="../media/image29.png"/><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microsoft.com/office/2007/relationships/hdphoto" Target="../media/hdphoto1.wdp"/></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36.svg"/></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1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40.png"/></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8.jpeg"/><Relationship Id="rId4" Type="http://schemas.openxmlformats.org/officeDocument/2006/relationships/image" Target="../media/image7.jpeg"/></Relationships>
</file>

<file path=ppt/slides/_rels/slide2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44.svg"/><Relationship Id="rId5" Type="http://schemas.openxmlformats.org/officeDocument/2006/relationships/image" Target="../media/image43.png"/><Relationship Id="rId4" Type="http://schemas.openxmlformats.org/officeDocument/2006/relationships/image" Target="../media/image42.svg"/></Relationships>
</file>

<file path=ppt/slides/_rels/slide2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46.svg"/><Relationship Id="rId4" Type="http://schemas.openxmlformats.org/officeDocument/2006/relationships/image" Target="../media/image45.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9.png"/></Relationships>
</file>

<file path=ppt/slides/_rels/slide2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2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2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s://github.com/qipengwang/" TargetMode="External"/><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hyperlink" Target="mailto:wangqipeng@stu.pku.edu.cn" TargetMode="External"/><Relationship Id="rId3" Type="http://schemas.openxmlformats.org/officeDocument/2006/relationships/image" Target="../media/image56.jpeg"/><Relationship Id="rId7" Type="http://schemas.openxmlformats.org/officeDocument/2006/relationships/hyperlink" Target="https://github.com/qipengwang/" TargetMode="External"/><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58.tiff"/><Relationship Id="rId5" Type="http://schemas.microsoft.com/office/2007/relationships/hdphoto" Target="../media/hdphoto2.wdp"/><Relationship Id="rId4" Type="http://schemas.openxmlformats.org/officeDocument/2006/relationships/image" Target="../media/image57.png"/><Relationship Id="rId9" Type="http://schemas.openxmlformats.org/officeDocument/2006/relationships/image" Target="../media/image59.png"/></Relationships>
</file>

<file path=ppt/slides/_rels/slide3.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jpeg"/><Relationship Id="rId7" Type="http://schemas.openxmlformats.org/officeDocument/2006/relationships/image" Target="../media/image13.svg"/><Relationship Id="rId12" Type="http://schemas.openxmlformats.org/officeDocument/2006/relationships/image" Target="../media/image18.tiff"/><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2.png"/><Relationship Id="rId11" Type="http://schemas.openxmlformats.org/officeDocument/2006/relationships/image" Target="../media/image17.svg"/><Relationship Id="rId5" Type="http://schemas.openxmlformats.org/officeDocument/2006/relationships/image" Target="../media/image11.sv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sv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E851C9-F6F8-E379-3364-8F0D54D215FF}"/>
              </a:ext>
            </a:extLst>
          </p:cNvPr>
          <p:cNvSpPr>
            <a:spLocks noGrp="1"/>
          </p:cNvSpPr>
          <p:nvPr>
            <p:ph type="ctrTitle"/>
          </p:nvPr>
        </p:nvSpPr>
        <p:spPr>
          <a:xfrm>
            <a:off x="762000" y="614364"/>
            <a:ext cx="10668000" cy="2387600"/>
          </a:xfrm>
        </p:spPr>
        <p:txBody>
          <a:bodyPr>
            <a:normAutofit/>
          </a:bodyPr>
          <a:lstStyle/>
          <a:p>
            <a:r>
              <a:rPr kumimoji="1" lang="en" altLang="zh-CN" sz="3200" dirty="0">
                <a:solidFill>
                  <a:srgbClr val="9B0000"/>
                </a:solidFill>
                <a:latin typeface="LANTINGHEI SC DEMIBOLD" panose="02000000000000000000" pitchFamily="2" charset="-122"/>
                <a:ea typeface="LANTINGHEI SC DEMIBOLD" panose="02000000000000000000" pitchFamily="2" charset="-122"/>
              </a:rPr>
              <a:t>Melon: Breaking the Memory Wall for Resource-Efficient On-Device Machine Learning</a:t>
            </a:r>
            <a:br>
              <a:rPr kumimoji="1" lang="en" altLang="zh-CN" sz="3200" dirty="0">
                <a:solidFill>
                  <a:srgbClr val="9B0000"/>
                </a:solidFill>
                <a:latin typeface="LANTINGHEI SC DEMIBOLD" panose="02000000000000000000" pitchFamily="2" charset="-122"/>
                <a:ea typeface="LANTINGHEI SC DEMIBOLD" panose="02000000000000000000" pitchFamily="2" charset="-122"/>
              </a:rPr>
            </a:br>
            <a:endParaRPr kumimoji="1" lang="zh-CN" altLang="en-US" sz="3200" dirty="0">
              <a:solidFill>
                <a:srgbClr val="9B0000"/>
              </a:solidFill>
              <a:latin typeface="LANTINGHEI SC DEMIBOLD" panose="02000000000000000000" pitchFamily="2" charset="-122"/>
              <a:ea typeface="LANTINGHEI SC DEMIBOLD" panose="02000000000000000000" pitchFamily="2" charset="-122"/>
            </a:endParaRPr>
          </a:p>
        </p:txBody>
      </p:sp>
      <p:sp>
        <p:nvSpPr>
          <p:cNvPr id="3" name="副标题 2">
            <a:extLst>
              <a:ext uri="{FF2B5EF4-FFF2-40B4-BE49-F238E27FC236}">
                <a16:creationId xmlns:a16="http://schemas.microsoft.com/office/drawing/2014/main" id="{44E8DF8D-08BC-FD36-30A7-5184D9B19315}"/>
              </a:ext>
            </a:extLst>
          </p:cNvPr>
          <p:cNvSpPr>
            <a:spLocks noGrp="1"/>
          </p:cNvSpPr>
          <p:nvPr>
            <p:ph type="subTitle" idx="1"/>
          </p:nvPr>
        </p:nvSpPr>
        <p:spPr>
          <a:xfrm>
            <a:off x="1524000" y="3094039"/>
            <a:ext cx="9144000" cy="2133599"/>
          </a:xfrm>
        </p:spPr>
        <p:txBody>
          <a:bodyPr>
            <a:normAutofit fontScale="92500" lnSpcReduction="20000"/>
          </a:bodyPr>
          <a:lstStyle/>
          <a:p>
            <a:r>
              <a:rPr lang="en" altLang="zh-CN" sz="1800" b="1" dirty="0" err="1">
                <a:latin typeface="Microsoft YaHei" panose="020B0503020204020204" pitchFamily="34" charset="-122"/>
                <a:ea typeface="Microsoft YaHei" panose="020B0503020204020204" pitchFamily="34" charset="-122"/>
              </a:rPr>
              <a:t>Qipeng</a:t>
            </a:r>
            <a:r>
              <a:rPr lang="en" altLang="zh-CN" sz="1800" b="1" dirty="0">
                <a:latin typeface="Microsoft YaHei" panose="020B0503020204020204" pitchFamily="34" charset="-122"/>
                <a:ea typeface="Microsoft YaHei" panose="020B0503020204020204" pitchFamily="34" charset="-122"/>
              </a:rPr>
              <a:t> Wang</a:t>
            </a:r>
            <a:r>
              <a:rPr lang="en" altLang="zh-CN" sz="1800" baseline="30000" dirty="0">
                <a:latin typeface="Microsoft YaHei" panose="020B0503020204020204" pitchFamily="34" charset="-122"/>
                <a:ea typeface="Microsoft YaHei" panose="020B0503020204020204" pitchFamily="34" charset="-122"/>
              </a:rPr>
              <a:t>1</a:t>
            </a:r>
            <a:r>
              <a:rPr lang="zh-CN" altLang="en-US" sz="1800" baseline="30000" dirty="0">
                <a:latin typeface="Microsoft YaHei" panose="020B0503020204020204" pitchFamily="34" charset="-122"/>
                <a:ea typeface="Microsoft YaHei" panose="020B0503020204020204" pitchFamily="34" charset="-122"/>
              </a:rPr>
              <a:t>*</a:t>
            </a:r>
            <a:r>
              <a:rPr lang="en" altLang="zh-CN" sz="1800" dirty="0">
                <a:latin typeface="Microsoft YaHei" panose="020B0503020204020204" pitchFamily="34" charset="-122"/>
                <a:ea typeface="Microsoft YaHei" panose="020B0503020204020204" pitchFamily="34" charset="-122"/>
              </a:rPr>
              <a:t>, </a:t>
            </a:r>
            <a:r>
              <a:rPr lang="en" altLang="zh-CN" sz="1800" dirty="0" err="1">
                <a:latin typeface="Microsoft YaHei" panose="020B0503020204020204" pitchFamily="34" charset="-122"/>
                <a:ea typeface="Microsoft YaHei" panose="020B0503020204020204" pitchFamily="34" charset="-122"/>
              </a:rPr>
              <a:t>Mengwei</a:t>
            </a:r>
            <a:r>
              <a:rPr lang="en" altLang="zh-CN" sz="1800" dirty="0">
                <a:latin typeface="Microsoft YaHei" panose="020B0503020204020204" pitchFamily="34" charset="-122"/>
                <a:ea typeface="Microsoft YaHei" panose="020B0503020204020204" pitchFamily="34" charset="-122"/>
              </a:rPr>
              <a:t> Xu</a:t>
            </a:r>
            <a:r>
              <a:rPr lang="en" altLang="zh-CN" sz="1800" baseline="30000" dirty="0">
                <a:latin typeface="Microsoft YaHei" panose="020B0503020204020204" pitchFamily="34" charset="-122"/>
                <a:ea typeface="Microsoft YaHei" panose="020B0503020204020204" pitchFamily="34" charset="-122"/>
              </a:rPr>
              <a:t>2</a:t>
            </a:r>
            <a:r>
              <a:rPr lang="zh-CN" altLang="en-US" sz="1800" baseline="30000" dirty="0">
                <a:latin typeface="Microsoft YaHei" panose="020B0503020204020204" pitchFamily="34" charset="-122"/>
                <a:ea typeface="Microsoft YaHei" panose="020B0503020204020204" pitchFamily="34" charset="-122"/>
              </a:rPr>
              <a:t>*</a:t>
            </a:r>
            <a:r>
              <a:rPr lang="en-US" altLang="zh-CN" sz="1800" baseline="30000" dirty="0">
                <a:latin typeface="Microsoft YaHei" panose="020B0503020204020204" pitchFamily="34" charset="-122"/>
                <a:ea typeface="Microsoft YaHei" panose="020B0503020204020204" pitchFamily="34" charset="-122"/>
              </a:rPr>
              <a:t>✉️</a:t>
            </a:r>
            <a:r>
              <a:rPr lang="en" altLang="zh-CN" sz="1800" dirty="0">
                <a:latin typeface="Microsoft YaHei" panose="020B0503020204020204" pitchFamily="34" charset="-122"/>
                <a:ea typeface="Microsoft YaHei" panose="020B0503020204020204" pitchFamily="34" charset="-122"/>
              </a:rPr>
              <a:t>, Chao Jin</a:t>
            </a:r>
            <a:r>
              <a:rPr lang="en" altLang="zh-CN" sz="1800" baseline="30000" dirty="0">
                <a:latin typeface="Microsoft YaHei" panose="020B0503020204020204" pitchFamily="34" charset="-122"/>
                <a:ea typeface="Microsoft YaHei" panose="020B0503020204020204" pitchFamily="34" charset="-122"/>
              </a:rPr>
              <a:t>1</a:t>
            </a:r>
            <a:r>
              <a:rPr lang="en" altLang="zh-CN" sz="1800" dirty="0">
                <a:latin typeface="Microsoft YaHei" panose="020B0503020204020204" pitchFamily="34" charset="-122"/>
                <a:ea typeface="Microsoft YaHei" panose="020B0503020204020204" pitchFamily="34" charset="-122"/>
              </a:rPr>
              <a:t>, Xinran Dong</a:t>
            </a:r>
            <a:r>
              <a:rPr lang="en" altLang="zh-CN" sz="1800" baseline="30000" dirty="0">
                <a:latin typeface="Microsoft YaHei" panose="020B0503020204020204" pitchFamily="34" charset="-122"/>
                <a:ea typeface="Microsoft YaHei" panose="020B0503020204020204" pitchFamily="34" charset="-122"/>
              </a:rPr>
              <a:t>1</a:t>
            </a:r>
            <a:r>
              <a:rPr lang="en" altLang="zh-CN" sz="1800" dirty="0">
                <a:latin typeface="Microsoft YaHei" panose="020B0503020204020204" pitchFamily="34" charset="-122"/>
                <a:ea typeface="Microsoft YaHei" panose="020B0503020204020204" pitchFamily="34" charset="-122"/>
              </a:rPr>
              <a:t>, </a:t>
            </a:r>
            <a:r>
              <a:rPr lang="en" altLang="zh-CN" sz="1800" dirty="0" err="1">
                <a:latin typeface="Microsoft YaHei" panose="020B0503020204020204" pitchFamily="34" charset="-122"/>
                <a:ea typeface="Microsoft YaHei" panose="020B0503020204020204" pitchFamily="34" charset="-122"/>
              </a:rPr>
              <a:t>Jinliang</a:t>
            </a:r>
            <a:r>
              <a:rPr lang="en" altLang="zh-CN" sz="1800" dirty="0">
                <a:latin typeface="Microsoft YaHei" panose="020B0503020204020204" pitchFamily="34" charset="-122"/>
                <a:ea typeface="Microsoft YaHei" panose="020B0503020204020204" pitchFamily="34" charset="-122"/>
              </a:rPr>
              <a:t> Yuan</a:t>
            </a:r>
            <a:r>
              <a:rPr lang="en" altLang="zh-CN" sz="1800" baseline="30000" dirty="0">
                <a:latin typeface="Microsoft YaHei" panose="020B0503020204020204" pitchFamily="34" charset="-122"/>
                <a:ea typeface="Microsoft YaHei" panose="020B0503020204020204" pitchFamily="34" charset="-122"/>
              </a:rPr>
              <a:t>2</a:t>
            </a:r>
            <a:r>
              <a:rPr lang="en" altLang="zh-CN" sz="1800" dirty="0">
                <a:latin typeface="Microsoft YaHei" panose="020B0503020204020204" pitchFamily="34" charset="-122"/>
                <a:ea typeface="Microsoft YaHei" panose="020B0503020204020204" pitchFamily="34" charset="-122"/>
              </a:rPr>
              <a:t>, Xin Jin</a:t>
            </a:r>
            <a:r>
              <a:rPr lang="en" altLang="zh-CN" sz="1800" baseline="30000" dirty="0">
                <a:latin typeface="Microsoft YaHei" panose="020B0503020204020204" pitchFamily="34" charset="-122"/>
                <a:ea typeface="Microsoft YaHei" panose="020B0503020204020204" pitchFamily="34" charset="-122"/>
              </a:rPr>
              <a:t>1</a:t>
            </a:r>
            <a:r>
              <a:rPr lang="en" altLang="zh-CN" sz="1800" dirty="0">
                <a:latin typeface="Microsoft YaHei" panose="020B0503020204020204" pitchFamily="34" charset="-122"/>
                <a:ea typeface="Microsoft YaHei" panose="020B0503020204020204" pitchFamily="34" charset="-122"/>
              </a:rPr>
              <a:t>,</a:t>
            </a:r>
            <a:r>
              <a:rPr lang="zh-CN" altLang="en-US" sz="1800" dirty="0">
                <a:latin typeface="Microsoft YaHei" panose="020B0503020204020204" pitchFamily="34" charset="-122"/>
                <a:ea typeface="Microsoft YaHei" panose="020B0503020204020204" pitchFamily="34" charset="-122"/>
              </a:rPr>
              <a:t> </a:t>
            </a:r>
            <a:endParaRPr lang="en-US" altLang="zh-CN" sz="1800" dirty="0">
              <a:latin typeface="Microsoft YaHei" panose="020B0503020204020204" pitchFamily="34" charset="-122"/>
              <a:ea typeface="Microsoft YaHei" panose="020B0503020204020204" pitchFamily="34" charset="-122"/>
            </a:endParaRPr>
          </a:p>
          <a:p>
            <a:r>
              <a:rPr lang="en" altLang="zh-CN" sz="1800" dirty="0">
                <a:latin typeface="Microsoft YaHei" panose="020B0503020204020204" pitchFamily="34" charset="-122"/>
                <a:ea typeface="Microsoft YaHei" panose="020B0503020204020204" pitchFamily="34" charset="-122"/>
              </a:rPr>
              <a:t>Gang Huang</a:t>
            </a:r>
            <a:r>
              <a:rPr lang="en" altLang="zh-CN" sz="1800" baseline="30000" dirty="0">
                <a:latin typeface="Microsoft YaHei" panose="020B0503020204020204" pitchFamily="34" charset="-122"/>
                <a:ea typeface="Microsoft YaHei" panose="020B0503020204020204" pitchFamily="34" charset="-122"/>
              </a:rPr>
              <a:t>1</a:t>
            </a:r>
            <a:r>
              <a:rPr lang="en" altLang="zh-CN" sz="1800" dirty="0">
                <a:latin typeface="Microsoft YaHei" panose="020B0503020204020204" pitchFamily="34" charset="-122"/>
                <a:ea typeface="Microsoft YaHei" panose="020B0503020204020204" pitchFamily="34" charset="-122"/>
              </a:rPr>
              <a:t>, </a:t>
            </a:r>
            <a:r>
              <a:rPr lang="en" altLang="zh-CN" sz="1800" dirty="0" err="1">
                <a:latin typeface="Microsoft YaHei" panose="020B0503020204020204" pitchFamily="34" charset="-122"/>
                <a:ea typeface="Microsoft YaHei" panose="020B0503020204020204" pitchFamily="34" charset="-122"/>
              </a:rPr>
              <a:t>Yunxin</a:t>
            </a:r>
            <a:r>
              <a:rPr lang="en" altLang="zh-CN" sz="1800" dirty="0">
                <a:latin typeface="Microsoft YaHei" panose="020B0503020204020204" pitchFamily="34" charset="-122"/>
                <a:ea typeface="Microsoft YaHei" panose="020B0503020204020204" pitchFamily="34" charset="-122"/>
              </a:rPr>
              <a:t> Liu</a:t>
            </a:r>
            <a:r>
              <a:rPr lang="en" altLang="zh-CN" sz="1800" baseline="30000" dirty="0">
                <a:latin typeface="Microsoft YaHei" panose="020B0503020204020204" pitchFamily="34" charset="-122"/>
                <a:ea typeface="Microsoft YaHei" panose="020B0503020204020204" pitchFamily="34" charset="-122"/>
              </a:rPr>
              <a:t>3</a:t>
            </a:r>
            <a:r>
              <a:rPr lang="en" altLang="zh-CN" sz="1800" dirty="0">
                <a:latin typeface="Microsoft YaHei" panose="020B0503020204020204" pitchFamily="34" charset="-122"/>
                <a:ea typeface="Microsoft YaHei" panose="020B0503020204020204" pitchFamily="34" charset="-122"/>
              </a:rPr>
              <a:t>, </a:t>
            </a:r>
            <a:r>
              <a:rPr lang="en" altLang="zh-CN" sz="1800" dirty="0" err="1">
                <a:latin typeface="Microsoft YaHei" panose="020B0503020204020204" pitchFamily="34" charset="-122"/>
                <a:ea typeface="Microsoft YaHei" panose="020B0503020204020204" pitchFamily="34" charset="-122"/>
              </a:rPr>
              <a:t>Xuanzhe</a:t>
            </a:r>
            <a:r>
              <a:rPr lang="en" altLang="zh-CN" sz="1800" dirty="0">
                <a:latin typeface="Microsoft YaHei" panose="020B0503020204020204" pitchFamily="34" charset="-122"/>
                <a:ea typeface="Microsoft YaHei" panose="020B0503020204020204" pitchFamily="34" charset="-122"/>
              </a:rPr>
              <a:t> Liu</a:t>
            </a:r>
            <a:r>
              <a:rPr lang="en" altLang="zh-CN" sz="1800" baseline="30000" dirty="0">
                <a:latin typeface="Microsoft YaHei" panose="020B0503020204020204" pitchFamily="34" charset="-122"/>
                <a:ea typeface="Microsoft YaHei" panose="020B0503020204020204" pitchFamily="34" charset="-122"/>
              </a:rPr>
              <a:t>1</a:t>
            </a:r>
            <a:r>
              <a:rPr lang="en-US" altLang="zh-CN" sz="1800" baseline="30000" dirty="0">
                <a:latin typeface="Microsoft YaHei" panose="020B0503020204020204" pitchFamily="34" charset="-122"/>
                <a:ea typeface="Microsoft YaHei" panose="020B0503020204020204" pitchFamily="34" charset="-122"/>
              </a:rPr>
              <a:t> ✉️</a:t>
            </a:r>
            <a:endParaRPr lang="en" altLang="zh-CN" sz="1800" baseline="30000" dirty="0">
              <a:latin typeface="Microsoft YaHei" panose="020B0503020204020204" pitchFamily="34" charset="-122"/>
              <a:ea typeface="Microsoft YaHei" panose="020B0503020204020204" pitchFamily="34" charset="-122"/>
            </a:endParaRPr>
          </a:p>
          <a:p>
            <a:r>
              <a:rPr lang="en-US" altLang="zh-CN" sz="1800" dirty="0">
                <a:latin typeface="Microsoft YaHei" panose="020B0503020204020204" pitchFamily="34" charset="-122"/>
                <a:ea typeface="Microsoft YaHei" panose="020B0503020204020204" pitchFamily="34" charset="-122"/>
              </a:rPr>
              <a:t>(</a:t>
            </a:r>
            <a:r>
              <a:rPr lang="en-US" altLang="zh-CN" sz="1800" baseline="30000" dirty="0">
                <a:latin typeface="Microsoft YaHei" panose="020B0503020204020204" pitchFamily="34" charset="-122"/>
                <a:ea typeface="Microsoft YaHei" panose="020B0503020204020204" pitchFamily="34" charset="-122"/>
              </a:rPr>
              <a:t>*</a:t>
            </a:r>
            <a:r>
              <a:rPr lang="en-US" altLang="zh-CN" sz="1800" dirty="0">
                <a:latin typeface="Microsoft YaHei" panose="020B0503020204020204" pitchFamily="34" charset="-122"/>
                <a:ea typeface="Microsoft YaHei" panose="020B0503020204020204" pitchFamily="34" charset="-122"/>
              </a:rPr>
              <a:t>co-primary, </a:t>
            </a:r>
            <a:r>
              <a:rPr lang="en-US" altLang="zh-CN" sz="1800" baseline="30000" dirty="0">
                <a:latin typeface="Microsoft YaHei" panose="020B0503020204020204" pitchFamily="34" charset="-122"/>
                <a:ea typeface="Microsoft YaHei" panose="020B0503020204020204" pitchFamily="34" charset="-122"/>
              </a:rPr>
              <a:t>✉️</a:t>
            </a:r>
            <a:r>
              <a:rPr lang="en-US" altLang="zh-CN" sz="1800" dirty="0">
                <a:latin typeface="Microsoft YaHei" panose="020B0503020204020204" pitchFamily="34" charset="-122"/>
                <a:ea typeface="Microsoft YaHei" panose="020B0503020204020204" pitchFamily="34" charset="-122"/>
              </a:rPr>
              <a:t>corresponding)</a:t>
            </a:r>
          </a:p>
          <a:p>
            <a:endParaRPr lang="en" altLang="zh-CN" sz="1800" dirty="0">
              <a:latin typeface="Microsoft YaHei" panose="020B0503020204020204" pitchFamily="34" charset="-122"/>
              <a:ea typeface="Microsoft YaHei" panose="020B0503020204020204" pitchFamily="34" charset="-122"/>
            </a:endParaRPr>
          </a:p>
          <a:p>
            <a:r>
              <a:rPr lang="en" altLang="zh-CN" sz="1800" baseline="30000" dirty="0">
                <a:latin typeface="Microsoft YaHei" panose="020B0503020204020204" pitchFamily="34" charset="-122"/>
                <a:ea typeface="Microsoft YaHei" panose="020B0503020204020204" pitchFamily="34" charset="-122"/>
              </a:rPr>
              <a:t>1</a:t>
            </a:r>
            <a:r>
              <a:rPr lang="en" altLang="zh-CN" sz="1800" dirty="0">
                <a:latin typeface="Microsoft YaHei" panose="020B0503020204020204" pitchFamily="34" charset="-122"/>
                <a:ea typeface="Microsoft YaHei" panose="020B0503020204020204" pitchFamily="34" charset="-122"/>
              </a:rPr>
              <a:t>Key Lab of High Confidence Software Technologies (Peking University) </a:t>
            </a:r>
          </a:p>
          <a:p>
            <a:r>
              <a:rPr lang="en" altLang="zh-CN" sz="1800" baseline="30000" dirty="0">
                <a:latin typeface="Microsoft YaHei" panose="020B0503020204020204" pitchFamily="34" charset="-122"/>
                <a:ea typeface="Microsoft YaHei" panose="020B0503020204020204" pitchFamily="34" charset="-122"/>
              </a:rPr>
              <a:t>2</a:t>
            </a:r>
            <a:r>
              <a:rPr lang="en" altLang="zh-CN" sz="1800" dirty="0">
                <a:latin typeface="Microsoft YaHei" panose="020B0503020204020204" pitchFamily="34" charset="-122"/>
                <a:ea typeface="Microsoft YaHei" panose="020B0503020204020204" pitchFamily="34" charset="-122"/>
              </a:rPr>
              <a:t>State Key Laboratory of Networking and Switching Technology (BUPT) </a:t>
            </a:r>
          </a:p>
          <a:p>
            <a:r>
              <a:rPr lang="en" altLang="zh-CN" sz="1800" baseline="30000" dirty="0">
                <a:latin typeface="Microsoft YaHei" panose="020B0503020204020204" pitchFamily="34" charset="-122"/>
                <a:ea typeface="Microsoft YaHei" panose="020B0503020204020204" pitchFamily="34" charset="-122"/>
              </a:rPr>
              <a:t>3</a:t>
            </a:r>
            <a:r>
              <a:rPr lang="en" altLang="zh-CN" sz="1800" dirty="0">
                <a:latin typeface="Microsoft YaHei" panose="020B0503020204020204" pitchFamily="34" charset="-122"/>
                <a:ea typeface="Microsoft YaHei" panose="020B0503020204020204" pitchFamily="34" charset="-122"/>
              </a:rPr>
              <a:t>Institute for AI Industry Research (AIR), Tsinghua University</a:t>
            </a:r>
            <a:endParaRPr kumimoji="1" lang="zh-CN" altLang="en-US" sz="1800" dirty="0">
              <a:latin typeface="Microsoft YaHei" panose="020B0503020204020204" pitchFamily="34" charset="-122"/>
              <a:ea typeface="Microsoft YaHei" panose="020B0503020204020204" pitchFamily="34" charset="-122"/>
            </a:endParaRPr>
          </a:p>
        </p:txBody>
      </p:sp>
      <p:pic>
        <p:nvPicPr>
          <p:cNvPr id="4" name="图片 3">
            <a:extLst>
              <a:ext uri="{FF2B5EF4-FFF2-40B4-BE49-F238E27FC236}">
                <a16:creationId xmlns:a16="http://schemas.microsoft.com/office/drawing/2014/main" id="{8C9E440D-3E9F-8733-292F-AA008306E9B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7314" y="5832062"/>
            <a:ext cx="2363286" cy="664905"/>
          </a:xfrm>
          <a:prstGeom prst="rect">
            <a:avLst/>
          </a:prstGeom>
        </p:spPr>
      </p:pic>
      <p:pic>
        <p:nvPicPr>
          <p:cNvPr id="3080" name="Picture 8" descr="北邮文化-北京邮电大学">
            <a:extLst>
              <a:ext uri="{FF2B5EF4-FFF2-40B4-BE49-F238E27FC236}">
                <a16:creationId xmlns:a16="http://schemas.microsoft.com/office/drawing/2014/main" id="{FD63CF6A-5290-DB3B-23CD-B52D689A5A3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76397" y="5832090"/>
            <a:ext cx="2469632" cy="665089"/>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a:extLst>
              <a:ext uri="{FF2B5EF4-FFF2-40B4-BE49-F238E27FC236}">
                <a16:creationId xmlns:a16="http://schemas.microsoft.com/office/drawing/2014/main" id="{3BDED56C-85E2-FD76-E302-27C8195989A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29937" y="5864663"/>
            <a:ext cx="4451524" cy="634559"/>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Mobisys - Home | Facebook">
            <a:extLst>
              <a:ext uri="{FF2B5EF4-FFF2-40B4-BE49-F238E27FC236}">
                <a16:creationId xmlns:a16="http://schemas.microsoft.com/office/drawing/2014/main" id="{0BAE1A5D-4F4D-A20D-32B9-71EAB16EF8E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563887" y="157707"/>
            <a:ext cx="1344084" cy="1344084"/>
          </a:xfrm>
          <a:prstGeom prst="rect">
            <a:avLst/>
          </a:prstGeom>
          <a:noFill/>
          <a:extLst>
            <a:ext uri="{909E8E84-426E-40DD-AFC4-6F175D3DCCD1}">
              <a14:hiddenFill xmlns:a14="http://schemas.microsoft.com/office/drawing/2010/main">
                <a:solidFill>
                  <a:srgbClr val="FFFFFF"/>
                </a:solidFill>
              </a14:hiddenFill>
            </a:ext>
          </a:extLst>
        </p:spPr>
      </p:pic>
      <p:pic>
        <p:nvPicPr>
          <p:cNvPr id="5" name="图片 4">
            <a:extLst>
              <a:ext uri="{FF2B5EF4-FFF2-40B4-BE49-F238E27FC236}">
                <a16:creationId xmlns:a16="http://schemas.microsoft.com/office/drawing/2014/main" id="{9B6EF214-317E-797C-82C6-C5A84A8EAC78}"/>
              </a:ext>
            </a:extLst>
          </p:cNvPr>
          <p:cNvPicPr>
            <a:picLocks noChangeAspect="1"/>
          </p:cNvPicPr>
          <p:nvPr/>
        </p:nvPicPr>
        <p:blipFill>
          <a:blip r:embed="rId7"/>
          <a:stretch>
            <a:fillRect/>
          </a:stretch>
        </p:blipFill>
        <p:spPr>
          <a:xfrm>
            <a:off x="284029" y="430214"/>
            <a:ext cx="4002221" cy="655636"/>
          </a:xfrm>
          <a:prstGeom prst="rect">
            <a:avLst/>
          </a:prstGeom>
        </p:spPr>
      </p:pic>
    </p:spTree>
    <p:extLst>
      <p:ext uri="{BB962C8B-B14F-4D97-AF65-F5344CB8AC3E}">
        <p14:creationId xmlns:p14="http://schemas.microsoft.com/office/powerpoint/2010/main" val="12588683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8C0D70-ED3E-7492-0EC7-2E101FA2D9B1}"/>
              </a:ext>
            </a:extLst>
          </p:cNvPr>
          <p:cNvSpPr>
            <a:spLocks noGrp="1"/>
          </p:cNvSpPr>
          <p:nvPr>
            <p:ph type="title"/>
          </p:nvPr>
        </p:nvSpPr>
        <p:spPr>
          <a:xfrm>
            <a:off x="838200" y="365125"/>
            <a:ext cx="10515600" cy="904875"/>
          </a:xfrm>
        </p:spPr>
        <p:txBody>
          <a:bodyPr>
            <a:normAutofit/>
          </a:bodyPr>
          <a:lstStyle/>
          <a:p>
            <a:r>
              <a:rPr kumimoji="1" lang="en-US" altLang="zh-CN" sz="3600" dirty="0">
                <a:solidFill>
                  <a:srgbClr val="9B0000"/>
                </a:solidFill>
                <a:latin typeface="LANTINGHEI SC DEMIBOLD" panose="02000000000000000000" pitchFamily="2" charset="-122"/>
                <a:ea typeface="LANTINGHEI SC DEMIBOLD" panose="02000000000000000000" pitchFamily="2" charset="-122"/>
              </a:rPr>
              <a:t>Preliminaries: existing techniques</a:t>
            </a:r>
            <a:endParaRPr kumimoji="1" lang="zh-CN" altLang="en-US" sz="3600" dirty="0">
              <a:solidFill>
                <a:srgbClr val="9B0000"/>
              </a:solidFill>
              <a:latin typeface="LANTINGHEI SC DEMIBOLD" panose="02000000000000000000" pitchFamily="2" charset="-122"/>
              <a:ea typeface="LANTINGHEI SC DEMIBOLD" panose="02000000000000000000" pitchFamily="2" charset="-122"/>
            </a:endParaRPr>
          </a:p>
        </p:txBody>
      </p:sp>
      <p:sp>
        <p:nvSpPr>
          <p:cNvPr id="3" name="内容占位符 2">
            <a:extLst>
              <a:ext uri="{FF2B5EF4-FFF2-40B4-BE49-F238E27FC236}">
                <a16:creationId xmlns:a16="http://schemas.microsoft.com/office/drawing/2014/main" id="{1F4D07CD-0EB8-2E56-BE46-B817FA84038B}"/>
              </a:ext>
            </a:extLst>
          </p:cNvPr>
          <p:cNvSpPr>
            <a:spLocks noGrp="1"/>
          </p:cNvSpPr>
          <p:nvPr>
            <p:ph idx="1"/>
          </p:nvPr>
        </p:nvSpPr>
        <p:spPr>
          <a:xfrm>
            <a:off x="838200" y="1490133"/>
            <a:ext cx="10515600" cy="4686830"/>
          </a:xfrm>
        </p:spPr>
        <p:txBody>
          <a:bodyPr/>
          <a:lstStyle/>
          <a:p>
            <a:r>
              <a:rPr kumimoji="1" lang="en" altLang="zh-CN" dirty="0">
                <a:solidFill>
                  <a:schemeClr val="bg1">
                    <a:lumMod val="65000"/>
                  </a:schemeClr>
                </a:solidFill>
                <a:latin typeface="Microsoft YaHei" panose="020B0503020204020204" pitchFamily="34" charset="-122"/>
                <a:ea typeface="Microsoft YaHei" panose="020B0503020204020204" pitchFamily="34" charset="-122"/>
              </a:rPr>
              <a:t>Model &amp; gradients compression </a:t>
            </a:r>
          </a:p>
          <a:p>
            <a:r>
              <a:rPr kumimoji="1" lang="en-US" altLang="zh-CN" dirty="0">
                <a:solidFill>
                  <a:schemeClr val="bg1">
                    <a:lumMod val="65000"/>
                  </a:schemeClr>
                </a:solidFill>
                <a:latin typeface="Microsoft YaHei" panose="020B0503020204020204" pitchFamily="34" charset="-122"/>
                <a:ea typeface="Microsoft YaHei" panose="020B0503020204020204" pitchFamily="34" charset="-122"/>
              </a:rPr>
              <a:t>Host-device memory swapping</a:t>
            </a:r>
          </a:p>
          <a:p>
            <a:r>
              <a:rPr kumimoji="1" lang="en-US" altLang="zh-CN" dirty="0">
                <a:latin typeface="Microsoft YaHei" panose="020B0503020204020204" pitchFamily="34" charset="-122"/>
                <a:ea typeface="Microsoft YaHei" panose="020B0503020204020204" pitchFamily="34" charset="-122"/>
              </a:rPr>
              <a:t>Splitting mini-batch to micro-batch</a:t>
            </a:r>
          </a:p>
        </p:txBody>
      </p:sp>
      <p:pic>
        <p:nvPicPr>
          <p:cNvPr id="4" name="图片 3">
            <a:extLst>
              <a:ext uri="{FF2B5EF4-FFF2-40B4-BE49-F238E27FC236}">
                <a16:creationId xmlns:a16="http://schemas.microsoft.com/office/drawing/2014/main" id="{D99C47EF-7A1E-3CED-4691-86F37176DC76}"/>
              </a:ext>
            </a:extLst>
          </p:cNvPr>
          <p:cNvPicPr>
            <a:picLocks noChangeAspect="1"/>
          </p:cNvPicPr>
          <p:nvPr/>
        </p:nvPicPr>
        <p:blipFill>
          <a:blip r:embed="rId3"/>
          <a:stretch>
            <a:fillRect/>
          </a:stretch>
        </p:blipFill>
        <p:spPr>
          <a:xfrm>
            <a:off x="2207005" y="2995422"/>
            <a:ext cx="7596685" cy="3057906"/>
          </a:xfrm>
          <a:prstGeom prst="rect">
            <a:avLst/>
          </a:prstGeom>
        </p:spPr>
      </p:pic>
    </p:spTree>
    <p:extLst>
      <p:ext uri="{BB962C8B-B14F-4D97-AF65-F5344CB8AC3E}">
        <p14:creationId xmlns:p14="http://schemas.microsoft.com/office/powerpoint/2010/main" val="6710725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8C0D70-ED3E-7492-0EC7-2E101FA2D9B1}"/>
              </a:ext>
            </a:extLst>
          </p:cNvPr>
          <p:cNvSpPr>
            <a:spLocks noGrp="1"/>
          </p:cNvSpPr>
          <p:nvPr>
            <p:ph type="title"/>
          </p:nvPr>
        </p:nvSpPr>
        <p:spPr>
          <a:xfrm>
            <a:off x="838200" y="365125"/>
            <a:ext cx="10515600" cy="904875"/>
          </a:xfrm>
        </p:spPr>
        <p:txBody>
          <a:bodyPr>
            <a:normAutofit/>
          </a:bodyPr>
          <a:lstStyle/>
          <a:p>
            <a:r>
              <a:rPr kumimoji="1" lang="en-US" altLang="zh-CN" sz="3600" dirty="0">
                <a:solidFill>
                  <a:srgbClr val="9B0000"/>
                </a:solidFill>
                <a:latin typeface="LANTINGHEI SC DEMIBOLD" panose="02000000000000000000" pitchFamily="2" charset="-122"/>
                <a:ea typeface="LANTINGHEI SC DEMIBOLD" panose="02000000000000000000" pitchFamily="2" charset="-122"/>
              </a:rPr>
              <a:t>Preliminaries: existing techniques</a:t>
            </a:r>
            <a:endParaRPr kumimoji="1" lang="zh-CN" altLang="en-US" sz="3600" dirty="0">
              <a:solidFill>
                <a:srgbClr val="9B0000"/>
              </a:solidFill>
              <a:latin typeface="LANTINGHEI SC DEMIBOLD" panose="02000000000000000000" pitchFamily="2" charset="-122"/>
              <a:ea typeface="LANTINGHEI SC DEMIBOLD" panose="02000000000000000000" pitchFamily="2" charset="-122"/>
            </a:endParaRPr>
          </a:p>
        </p:txBody>
      </p:sp>
      <p:sp>
        <p:nvSpPr>
          <p:cNvPr id="3" name="内容占位符 2">
            <a:extLst>
              <a:ext uri="{FF2B5EF4-FFF2-40B4-BE49-F238E27FC236}">
                <a16:creationId xmlns:a16="http://schemas.microsoft.com/office/drawing/2014/main" id="{1F4D07CD-0EB8-2E56-BE46-B817FA84038B}"/>
              </a:ext>
            </a:extLst>
          </p:cNvPr>
          <p:cNvSpPr>
            <a:spLocks noGrp="1"/>
          </p:cNvSpPr>
          <p:nvPr>
            <p:ph idx="1"/>
          </p:nvPr>
        </p:nvSpPr>
        <p:spPr>
          <a:xfrm>
            <a:off x="838200" y="1490133"/>
            <a:ext cx="10515600" cy="4686830"/>
          </a:xfrm>
        </p:spPr>
        <p:txBody>
          <a:bodyPr/>
          <a:lstStyle/>
          <a:p>
            <a:r>
              <a:rPr kumimoji="1" lang="en" altLang="zh-CN" dirty="0">
                <a:solidFill>
                  <a:schemeClr val="bg1">
                    <a:lumMod val="65000"/>
                  </a:schemeClr>
                </a:solidFill>
                <a:latin typeface="Microsoft YaHei" panose="020B0503020204020204" pitchFamily="34" charset="-122"/>
                <a:ea typeface="Microsoft YaHei" panose="020B0503020204020204" pitchFamily="34" charset="-122"/>
              </a:rPr>
              <a:t>Model &amp; gradients compression </a:t>
            </a:r>
          </a:p>
          <a:p>
            <a:r>
              <a:rPr kumimoji="1" lang="en-US" altLang="zh-CN" dirty="0">
                <a:solidFill>
                  <a:schemeClr val="bg1">
                    <a:lumMod val="65000"/>
                  </a:schemeClr>
                </a:solidFill>
                <a:latin typeface="Microsoft YaHei" panose="020B0503020204020204" pitchFamily="34" charset="-122"/>
                <a:ea typeface="Microsoft YaHei" panose="020B0503020204020204" pitchFamily="34" charset="-122"/>
              </a:rPr>
              <a:t>Host-device memory swapping</a:t>
            </a:r>
          </a:p>
          <a:p>
            <a:r>
              <a:rPr kumimoji="1" lang="en-US" altLang="zh-CN" dirty="0">
                <a:solidFill>
                  <a:schemeClr val="bg1">
                    <a:lumMod val="65000"/>
                  </a:schemeClr>
                </a:solidFill>
                <a:latin typeface="Microsoft YaHei" panose="020B0503020204020204" pitchFamily="34" charset="-122"/>
                <a:ea typeface="Microsoft YaHei" panose="020B0503020204020204" pitchFamily="34" charset="-122"/>
              </a:rPr>
              <a:t>Splitting mini-batch to micro-batch</a:t>
            </a:r>
          </a:p>
          <a:p>
            <a:r>
              <a:rPr kumimoji="1" lang="en-US" altLang="zh-CN" dirty="0">
                <a:latin typeface="Microsoft YaHei" panose="020B0503020204020204" pitchFamily="34" charset="-122"/>
                <a:ea typeface="Microsoft YaHei" panose="020B0503020204020204" pitchFamily="34" charset="-122"/>
              </a:rPr>
              <a:t>Activation recomputation</a:t>
            </a:r>
          </a:p>
          <a:p>
            <a:pPr lvl="1"/>
            <a:r>
              <a:rPr kumimoji="1" lang="en-US" altLang="zh-CN" dirty="0">
                <a:latin typeface="Microsoft YaHei" panose="020B0503020204020204" pitchFamily="34" charset="-122"/>
                <a:ea typeface="Microsoft YaHei" panose="020B0503020204020204" pitchFamily="34" charset="-122"/>
              </a:rPr>
              <a:t>Device/hardware agnostic</a:t>
            </a:r>
            <a:endParaRPr kumimoji="1" lang="zh-CN" altLang="en-US"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1965040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8C0D70-ED3E-7492-0EC7-2E101FA2D9B1}"/>
              </a:ext>
            </a:extLst>
          </p:cNvPr>
          <p:cNvSpPr>
            <a:spLocks noGrp="1"/>
          </p:cNvSpPr>
          <p:nvPr>
            <p:ph type="title"/>
          </p:nvPr>
        </p:nvSpPr>
        <p:spPr>
          <a:xfrm>
            <a:off x="838200" y="365125"/>
            <a:ext cx="10515600" cy="904875"/>
          </a:xfrm>
        </p:spPr>
        <p:txBody>
          <a:bodyPr>
            <a:normAutofit/>
          </a:bodyPr>
          <a:lstStyle/>
          <a:p>
            <a:r>
              <a:rPr kumimoji="1" lang="en-US" altLang="zh-CN" sz="3600" dirty="0">
                <a:solidFill>
                  <a:srgbClr val="9B0000"/>
                </a:solidFill>
                <a:latin typeface="LANTINGHEI SC DEMIBOLD" panose="02000000000000000000" pitchFamily="2" charset="-122"/>
                <a:ea typeface="LANTINGHEI SC DEMIBOLD" panose="02000000000000000000" pitchFamily="2" charset="-122"/>
              </a:rPr>
              <a:t>Preliminaries: existing techniques</a:t>
            </a:r>
            <a:endParaRPr kumimoji="1" lang="zh-CN" altLang="en-US" sz="3600" dirty="0">
              <a:solidFill>
                <a:srgbClr val="9B0000"/>
              </a:solidFill>
              <a:latin typeface="LANTINGHEI SC DEMIBOLD" panose="02000000000000000000" pitchFamily="2" charset="-122"/>
              <a:ea typeface="LANTINGHEI SC DEMIBOLD" panose="02000000000000000000" pitchFamily="2" charset="-122"/>
            </a:endParaRPr>
          </a:p>
        </p:txBody>
      </p:sp>
      <p:sp>
        <p:nvSpPr>
          <p:cNvPr id="3" name="内容占位符 2">
            <a:extLst>
              <a:ext uri="{FF2B5EF4-FFF2-40B4-BE49-F238E27FC236}">
                <a16:creationId xmlns:a16="http://schemas.microsoft.com/office/drawing/2014/main" id="{1F4D07CD-0EB8-2E56-BE46-B817FA84038B}"/>
              </a:ext>
            </a:extLst>
          </p:cNvPr>
          <p:cNvSpPr>
            <a:spLocks noGrp="1"/>
          </p:cNvSpPr>
          <p:nvPr>
            <p:ph idx="1"/>
          </p:nvPr>
        </p:nvSpPr>
        <p:spPr>
          <a:xfrm>
            <a:off x="838200" y="1490133"/>
            <a:ext cx="10515600" cy="4686830"/>
          </a:xfrm>
        </p:spPr>
        <p:txBody>
          <a:bodyPr/>
          <a:lstStyle/>
          <a:p>
            <a:r>
              <a:rPr kumimoji="1" lang="en" altLang="zh-CN" dirty="0">
                <a:latin typeface="Microsoft YaHei" panose="020B0503020204020204" pitchFamily="34" charset="-122"/>
                <a:ea typeface="Microsoft YaHei" panose="020B0503020204020204" pitchFamily="34" charset="-122"/>
              </a:rPr>
              <a:t>Model &amp; gradients compression </a:t>
            </a:r>
          </a:p>
          <a:p>
            <a:r>
              <a:rPr kumimoji="1" lang="en-US" altLang="zh-CN" dirty="0">
                <a:latin typeface="Microsoft YaHei" panose="020B0503020204020204" pitchFamily="34" charset="-122"/>
                <a:ea typeface="Microsoft YaHei" panose="020B0503020204020204" pitchFamily="34" charset="-122"/>
              </a:rPr>
              <a:t>Host-device memory swapping</a:t>
            </a:r>
          </a:p>
          <a:p>
            <a:r>
              <a:rPr kumimoji="1" lang="en-US" altLang="zh-CN" dirty="0">
                <a:latin typeface="Microsoft YaHei" panose="020B0503020204020204" pitchFamily="34" charset="-122"/>
                <a:ea typeface="Microsoft YaHei" panose="020B0503020204020204" pitchFamily="34" charset="-122"/>
              </a:rPr>
              <a:t>Splitting mini-batch to micro-batch</a:t>
            </a:r>
          </a:p>
          <a:p>
            <a:r>
              <a:rPr kumimoji="1" lang="en-US" altLang="zh-CN" dirty="0">
                <a:latin typeface="Microsoft YaHei" panose="020B0503020204020204" pitchFamily="34" charset="-122"/>
                <a:ea typeface="Microsoft YaHei" panose="020B0503020204020204" pitchFamily="34" charset="-122"/>
              </a:rPr>
              <a:t>Activation recomputation</a:t>
            </a:r>
            <a:endParaRPr kumimoji="1" lang="zh-CN" altLang="en-US" dirty="0">
              <a:latin typeface="Microsoft YaHei" panose="020B0503020204020204" pitchFamily="34" charset="-122"/>
              <a:ea typeface="Microsoft YaHei" panose="020B0503020204020204" pitchFamily="34" charset="-122"/>
            </a:endParaRPr>
          </a:p>
        </p:txBody>
      </p:sp>
      <p:pic>
        <p:nvPicPr>
          <p:cNvPr id="5" name="图片 4">
            <a:extLst>
              <a:ext uri="{FF2B5EF4-FFF2-40B4-BE49-F238E27FC236}">
                <a16:creationId xmlns:a16="http://schemas.microsoft.com/office/drawing/2014/main" id="{6FFCB1CD-5C2B-C954-A95F-008A4D8DB43F}"/>
              </a:ext>
            </a:extLst>
          </p:cNvPr>
          <p:cNvPicPr>
            <a:picLocks noChangeAspect="1"/>
          </p:cNvPicPr>
          <p:nvPr/>
        </p:nvPicPr>
        <p:blipFill rotWithShape="1">
          <a:blip r:embed="rId3"/>
          <a:srcRect l="51624" t="5897" b="17093"/>
          <a:stretch/>
        </p:blipFill>
        <p:spPr>
          <a:xfrm>
            <a:off x="8787126" y="1425682"/>
            <a:ext cx="880665" cy="933580"/>
          </a:xfrm>
          <a:prstGeom prst="rect">
            <a:avLst/>
          </a:prstGeom>
        </p:spPr>
      </p:pic>
      <p:pic>
        <p:nvPicPr>
          <p:cNvPr id="6" name="图片 5">
            <a:extLst>
              <a:ext uri="{FF2B5EF4-FFF2-40B4-BE49-F238E27FC236}">
                <a16:creationId xmlns:a16="http://schemas.microsoft.com/office/drawing/2014/main" id="{460725C7-1371-B5F1-7F9C-422C2CBD30DE}"/>
              </a:ext>
            </a:extLst>
          </p:cNvPr>
          <p:cNvPicPr>
            <a:picLocks noChangeAspect="1"/>
          </p:cNvPicPr>
          <p:nvPr/>
        </p:nvPicPr>
        <p:blipFill rotWithShape="1">
          <a:blip r:embed="rId3"/>
          <a:srcRect l="100" t="5897" r="48376" b="17093"/>
          <a:stretch/>
        </p:blipFill>
        <p:spPr>
          <a:xfrm>
            <a:off x="8787126" y="2514944"/>
            <a:ext cx="937976" cy="933580"/>
          </a:xfrm>
          <a:prstGeom prst="rect">
            <a:avLst/>
          </a:prstGeom>
        </p:spPr>
      </p:pic>
    </p:spTree>
    <p:extLst>
      <p:ext uri="{BB962C8B-B14F-4D97-AF65-F5344CB8AC3E}">
        <p14:creationId xmlns:p14="http://schemas.microsoft.com/office/powerpoint/2010/main" val="2873785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90FC74-14F4-E8EA-EC36-D3C56302BE0D}"/>
              </a:ext>
            </a:extLst>
          </p:cNvPr>
          <p:cNvSpPr txBox="1">
            <a:spLocks/>
          </p:cNvSpPr>
          <p:nvPr/>
        </p:nvSpPr>
        <p:spPr>
          <a:xfrm>
            <a:off x="3803904" y="2766218"/>
            <a:ext cx="6428198"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4400" b="0" i="0" kern="1200">
                <a:solidFill>
                  <a:srgbClr val="C00000"/>
                </a:solidFill>
                <a:latin typeface="Candara" panose="020E0502030303020204" pitchFamily="34" charset="0"/>
                <a:ea typeface="+mj-ea"/>
                <a:cs typeface="+mj-cs"/>
              </a:defRPr>
            </a:lvl1pPr>
          </a:lstStyle>
          <a:p>
            <a:endParaRPr lang="en-US" altLang="zh-CN" dirty="0"/>
          </a:p>
        </p:txBody>
      </p:sp>
      <p:pic>
        <p:nvPicPr>
          <p:cNvPr id="3" name="图片 2">
            <a:extLst>
              <a:ext uri="{FF2B5EF4-FFF2-40B4-BE49-F238E27FC236}">
                <a16:creationId xmlns:a16="http://schemas.microsoft.com/office/drawing/2014/main" id="{A187A0DB-1DDF-D5B0-D90B-1749F965A906}"/>
              </a:ext>
            </a:extLst>
          </p:cNvPr>
          <p:cNvPicPr>
            <a:picLocks noChangeAspect="1"/>
          </p:cNvPicPr>
          <p:nvPr/>
        </p:nvPicPr>
        <p:blipFill>
          <a:blip r:embed="rId3"/>
          <a:stretch>
            <a:fillRect/>
          </a:stretch>
        </p:blipFill>
        <p:spPr>
          <a:xfrm>
            <a:off x="291830" y="2138464"/>
            <a:ext cx="2657272" cy="2657272"/>
          </a:xfrm>
          <a:prstGeom prst="rect">
            <a:avLst/>
          </a:prstGeom>
        </p:spPr>
      </p:pic>
      <p:sp>
        <p:nvSpPr>
          <p:cNvPr id="4" name="矩形 3">
            <a:extLst>
              <a:ext uri="{FF2B5EF4-FFF2-40B4-BE49-F238E27FC236}">
                <a16:creationId xmlns:a16="http://schemas.microsoft.com/office/drawing/2014/main" id="{B44260F7-75C2-A598-16DC-2A38F5DDDFCF}"/>
              </a:ext>
            </a:extLst>
          </p:cNvPr>
          <p:cNvSpPr/>
          <p:nvPr/>
        </p:nvSpPr>
        <p:spPr>
          <a:xfrm>
            <a:off x="2764536" y="2811536"/>
            <a:ext cx="9031224" cy="1311128"/>
          </a:xfrm>
          <a:prstGeom prst="rect">
            <a:avLst/>
          </a:prstGeom>
        </p:spPr>
        <p:txBody>
          <a:bodyPr wrap="square">
            <a:spAutoFit/>
          </a:bodyPr>
          <a:lstStyle/>
          <a:p>
            <a:pPr algn="ctr">
              <a:lnSpc>
                <a:spcPct val="90000"/>
              </a:lnSpc>
              <a:spcBef>
                <a:spcPct val="0"/>
              </a:spcBef>
            </a:pPr>
            <a:r>
              <a:rPr lang="en" altLang="zh-CN" sz="4400" dirty="0">
                <a:solidFill>
                  <a:srgbClr val="C00000"/>
                </a:solidFill>
                <a:latin typeface="Candara" panose="020E0502030303020204" pitchFamily="34" charset="0"/>
                <a:ea typeface="+mj-ea"/>
                <a:cs typeface="+mj-cs"/>
              </a:rPr>
              <a:t>How to break the memory wall </a:t>
            </a:r>
          </a:p>
          <a:p>
            <a:pPr algn="ctr">
              <a:lnSpc>
                <a:spcPct val="90000"/>
              </a:lnSpc>
              <a:spcBef>
                <a:spcPct val="0"/>
              </a:spcBef>
            </a:pPr>
            <a:r>
              <a:rPr lang="en" altLang="zh-CN" sz="4400" dirty="0">
                <a:solidFill>
                  <a:srgbClr val="C00000"/>
                </a:solidFill>
                <a:latin typeface="Candara" panose="020E0502030303020204" pitchFamily="34" charset="0"/>
                <a:ea typeface="+mj-ea"/>
                <a:cs typeface="+mj-cs"/>
              </a:rPr>
              <a:t>for on-device learning?</a:t>
            </a:r>
          </a:p>
        </p:txBody>
      </p:sp>
    </p:spTree>
    <p:extLst>
      <p:ext uri="{BB962C8B-B14F-4D97-AF65-F5344CB8AC3E}">
        <p14:creationId xmlns:p14="http://schemas.microsoft.com/office/powerpoint/2010/main" val="26981586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8C0D70-ED3E-7492-0EC7-2E101FA2D9B1}"/>
              </a:ext>
            </a:extLst>
          </p:cNvPr>
          <p:cNvSpPr>
            <a:spLocks noGrp="1"/>
          </p:cNvSpPr>
          <p:nvPr>
            <p:ph type="title"/>
          </p:nvPr>
        </p:nvSpPr>
        <p:spPr>
          <a:xfrm>
            <a:off x="838200" y="365125"/>
            <a:ext cx="10515600" cy="904875"/>
          </a:xfrm>
        </p:spPr>
        <p:txBody>
          <a:bodyPr>
            <a:normAutofit fontScale="90000"/>
          </a:bodyPr>
          <a:lstStyle/>
          <a:p>
            <a:r>
              <a:rPr kumimoji="1" lang="en-US" altLang="zh-CN" sz="3600" dirty="0">
                <a:solidFill>
                  <a:srgbClr val="9B0000"/>
                </a:solidFill>
                <a:latin typeface="LANTINGHEI SC DEMIBOLD" panose="02000000000000000000" pitchFamily="2" charset="-122"/>
                <a:ea typeface="LANTINGHEI SC DEMIBOLD" panose="02000000000000000000" pitchFamily="2" charset="-122"/>
              </a:rPr>
              <a:t>Challenge#1: efficient memory management</a:t>
            </a:r>
            <a:endParaRPr kumimoji="1" lang="zh-CN" altLang="en-US" sz="3600" dirty="0">
              <a:solidFill>
                <a:srgbClr val="9B0000"/>
              </a:solidFill>
              <a:latin typeface="LANTINGHEI SC DEMIBOLD" panose="02000000000000000000" pitchFamily="2" charset="-122"/>
              <a:ea typeface="LANTINGHEI SC DEMIBOLD" panose="02000000000000000000" pitchFamily="2" charset="-122"/>
            </a:endParaRPr>
          </a:p>
        </p:txBody>
      </p:sp>
      <p:sp>
        <p:nvSpPr>
          <p:cNvPr id="3" name="内容占位符 2">
            <a:extLst>
              <a:ext uri="{FF2B5EF4-FFF2-40B4-BE49-F238E27FC236}">
                <a16:creationId xmlns:a16="http://schemas.microsoft.com/office/drawing/2014/main" id="{1F4D07CD-0EB8-2E56-BE46-B817FA84038B}"/>
              </a:ext>
            </a:extLst>
          </p:cNvPr>
          <p:cNvSpPr>
            <a:spLocks noGrp="1"/>
          </p:cNvSpPr>
          <p:nvPr>
            <p:ph idx="1"/>
          </p:nvPr>
        </p:nvSpPr>
        <p:spPr>
          <a:xfrm>
            <a:off x="838200" y="1490133"/>
            <a:ext cx="10515600" cy="4686830"/>
          </a:xfrm>
        </p:spPr>
        <p:txBody>
          <a:bodyPr/>
          <a:lstStyle/>
          <a:p>
            <a:pPr marL="0" indent="0">
              <a:buNone/>
            </a:pPr>
            <a:r>
              <a:rPr kumimoji="1" lang="en-US" altLang="zh-CN" dirty="0">
                <a:latin typeface="Microsoft YaHei" panose="020B0503020204020204" pitchFamily="34" charset="-122"/>
                <a:ea typeface="Microsoft YaHei" panose="020B0503020204020204" pitchFamily="34" charset="-122"/>
              </a:rPr>
              <a:t>Memory pool is widely adopted</a:t>
            </a:r>
            <a:endParaRPr kumimoji="1" lang="zh-CN" altLang="en-US" dirty="0">
              <a:latin typeface="Microsoft YaHei" panose="020B0503020204020204" pitchFamily="34" charset="-122"/>
              <a:ea typeface="Microsoft YaHei" panose="020B0503020204020204" pitchFamily="34" charset="-122"/>
            </a:endParaRPr>
          </a:p>
        </p:txBody>
      </p:sp>
      <p:pic>
        <p:nvPicPr>
          <p:cNvPr id="4" name="Picture 2" descr="TensorFlow中的显存管理器——BFC Allocator - DeepLearningStack - 博客园">
            <a:extLst>
              <a:ext uri="{FF2B5EF4-FFF2-40B4-BE49-F238E27FC236}">
                <a16:creationId xmlns:a16="http://schemas.microsoft.com/office/drawing/2014/main" id="{88DEC611-5B2D-CA3F-AF19-82E240F5B1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79472" y="2569889"/>
            <a:ext cx="3703102" cy="2378075"/>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descr="GitHub - tensorflow/tensorflow: An Open Source Machine Learning Framework  for Everyone">
            <a:extLst>
              <a:ext uri="{FF2B5EF4-FFF2-40B4-BE49-F238E27FC236}">
                <a16:creationId xmlns:a16="http://schemas.microsoft.com/office/drawing/2014/main" id="{87B8D906-15F0-03EC-AA0E-60A8B92C427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15590" y="2674494"/>
            <a:ext cx="2903669" cy="974317"/>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a:extLst>
              <a:ext uri="{FF2B5EF4-FFF2-40B4-BE49-F238E27FC236}">
                <a16:creationId xmlns:a16="http://schemas.microsoft.com/office/drawing/2014/main" id="{1E54CCB0-6AF9-4842-4011-4272D63087E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8871" y="2963107"/>
            <a:ext cx="1876049" cy="465893"/>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descr="高效、轻量的深度学习框架MNN-阿里云开发者社区">
            <a:extLst>
              <a:ext uri="{FF2B5EF4-FFF2-40B4-BE49-F238E27FC236}">
                <a16:creationId xmlns:a16="http://schemas.microsoft.com/office/drawing/2014/main" id="{D2C61F4E-920C-F82A-AC0A-71B2D5CEDA6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73958" y="4009810"/>
            <a:ext cx="1824823" cy="602051"/>
          </a:xfrm>
          <a:prstGeom prst="rect">
            <a:avLst/>
          </a:prstGeom>
          <a:noFill/>
          <a:extLst>
            <a:ext uri="{909E8E84-426E-40DD-AFC4-6F175D3DCCD1}">
              <a14:hiddenFill xmlns:a14="http://schemas.microsoft.com/office/drawing/2010/main">
                <a:solidFill>
                  <a:srgbClr val="FFFFFF"/>
                </a:solidFill>
              </a14:hiddenFill>
            </a:ext>
          </a:extLst>
        </p:spPr>
      </p:pic>
      <p:pic>
        <p:nvPicPr>
          <p:cNvPr id="7176" name="Picture 8" descr="GitHub - apache/incubator-mxnet: Lightweight, Portable, Flexible  Distributed/Mobile Deep Learning with Dynamic, Mutation-aware Dataflow Dep  Scheduler; for Python, R, Julia, Scala, Go, Javascript and more">
            <a:extLst>
              <a:ext uri="{FF2B5EF4-FFF2-40B4-BE49-F238E27FC236}">
                <a16:creationId xmlns:a16="http://schemas.microsoft.com/office/drawing/2014/main" id="{BDEAA76D-C084-244B-AB78-CD61D83F06E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88871" y="3980294"/>
            <a:ext cx="2046178" cy="699793"/>
          </a:xfrm>
          <a:prstGeom prst="rect">
            <a:avLst/>
          </a:prstGeom>
          <a:noFill/>
          <a:extLst>
            <a:ext uri="{909E8E84-426E-40DD-AFC4-6F175D3DCCD1}">
              <a14:hiddenFill xmlns:a14="http://schemas.microsoft.com/office/drawing/2010/main">
                <a:solidFill>
                  <a:srgbClr val="FFFFFF"/>
                </a:solidFill>
              </a14:hiddenFill>
            </a:ext>
          </a:extLst>
        </p:spPr>
      </p:pic>
      <p:sp>
        <p:nvSpPr>
          <p:cNvPr id="5" name="圆角矩形标注 4">
            <a:extLst>
              <a:ext uri="{FF2B5EF4-FFF2-40B4-BE49-F238E27FC236}">
                <a16:creationId xmlns:a16="http://schemas.microsoft.com/office/drawing/2014/main" id="{36054FE7-B06E-3B96-8357-D6618F916FFE}"/>
              </a:ext>
            </a:extLst>
          </p:cNvPr>
          <p:cNvSpPr/>
          <p:nvPr/>
        </p:nvSpPr>
        <p:spPr>
          <a:xfrm>
            <a:off x="6334175" y="2459773"/>
            <a:ext cx="4199714" cy="2598308"/>
          </a:xfrm>
          <a:prstGeom prst="wedgeRoundRectCallout">
            <a:avLst>
              <a:gd name="adj1" fmla="val -68733"/>
              <a:gd name="adj2" fmla="val -21257"/>
              <a:gd name="adj3" fmla="val 16667"/>
            </a:avLst>
          </a:prstGeom>
          <a:noFill/>
          <a:ln w="28575">
            <a:solidFill>
              <a:srgbClr val="9B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圆角矩形 5">
            <a:extLst>
              <a:ext uri="{FF2B5EF4-FFF2-40B4-BE49-F238E27FC236}">
                <a16:creationId xmlns:a16="http://schemas.microsoft.com/office/drawing/2014/main" id="{726A8C3A-6BD6-6A8A-7C9F-EB57DF17F314}"/>
              </a:ext>
            </a:extLst>
          </p:cNvPr>
          <p:cNvSpPr/>
          <p:nvPr/>
        </p:nvSpPr>
        <p:spPr>
          <a:xfrm>
            <a:off x="2518253" y="4594067"/>
            <a:ext cx="7320085" cy="1212451"/>
          </a:xfrm>
          <a:prstGeom prst="roundRect">
            <a:avLst/>
          </a:prstGeom>
          <a:solidFill>
            <a:schemeClr val="bg1"/>
          </a:solidFill>
          <a:ln w="28575">
            <a:solidFill>
              <a:srgbClr val="9B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3200" dirty="0">
                <a:solidFill>
                  <a:srgbClr val="9B0000"/>
                </a:solidFill>
                <a:latin typeface="LANTINGHEI SC DEMIBOLD" panose="02000000000000000000" pitchFamily="2" charset="-122"/>
                <a:ea typeface="LANTINGHEI SC DEMIBOLD" panose="02000000000000000000" pitchFamily="2" charset="-122"/>
              </a:rPr>
              <a:t>How to manage memory pool efficiently for DNN training?</a:t>
            </a:r>
            <a:endParaRPr kumimoji="1" lang="zh-CN" altLang="en-US" sz="3200" dirty="0">
              <a:solidFill>
                <a:srgbClr val="9B0000"/>
              </a:solidFill>
              <a:latin typeface="LANTINGHEI SC DEMIBOLD" panose="02000000000000000000" pitchFamily="2" charset="-122"/>
              <a:ea typeface="LANTINGHEI SC DEMIBOLD" panose="02000000000000000000" pitchFamily="2" charset="-122"/>
            </a:endParaRPr>
          </a:p>
        </p:txBody>
      </p:sp>
    </p:spTree>
    <p:extLst>
      <p:ext uri="{BB962C8B-B14F-4D97-AF65-F5344CB8AC3E}">
        <p14:creationId xmlns:p14="http://schemas.microsoft.com/office/powerpoint/2010/main" val="3313250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8C0D70-ED3E-7492-0EC7-2E101FA2D9B1}"/>
              </a:ext>
            </a:extLst>
          </p:cNvPr>
          <p:cNvSpPr>
            <a:spLocks noGrp="1"/>
          </p:cNvSpPr>
          <p:nvPr>
            <p:ph type="title"/>
          </p:nvPr>
        </p:nvSpPr>
        <p:spPr>
          <a:xfrm>
            <a:off x="838200" y="365125"/>
            <a:ext cx="10515600" cy="904875"/>
          </a:xfrm>
        </p:spPr>
        <p:txBody>
          <a:bodyPr>
            <a:normAutofit/>
          </a:bodyPr>
          <a:lstStyle/>
          <a:p>
            <a:r>
              <a:rPr kumimoji="1" lang="en-US" altLang="zh-CN" sz="3200" dirty="0">
                <a:solidFill>
                  <a:srgbClr val="9B0000"/>
                </a:solidFill>
                <a:latin typeface="LANTINGHEI SC DEMIBOLD" panose="02000000000000000000" pitchFamily="2" charset="-122"/>
                <a:ea typeface="LANTINGHEI SC DEMIBOLD" panose="02000000000000000000" pitchFamily="2" charset="-122"/>
              </a:rPr>
              <a:t>Challenge#2: efficient recomputation</a:t>
            </a:r>
            <a:endParaRPr kumimoji="1" lang="zh-CN" altLang="en-US" sz="3200" dirty="0">
              <a:solidFill>
                <a:srgbClr val="9B0000"/>
              </a:solidFill>
              <a:latin typeface="LANTINGHEI SC DEMIBOLD" panose="02000000000000000000" pitchFamily="2" charset="-122"/>
              <a:ea typeface="LANTINGHEI SC DEMIBOLD" panose="02000000000000000000" pitchFamily="2" charset="-122"/>
            </a:endParaRPr>
          </a:p>
        </p:txBody>
      </p:sp>
      <p:sp>
        <p:nvSpPr>
          <p:cNvPr id="3" name="内容占位符 2">
            <a:extLst>
              <a:ext uri="{FF2B5EF4-FFF2-40B4-BE49-F238E27FC236}">
                <a16:creationId xmlns:a16="http://schemas.microsoft.com/office/drawing/2014/main" id="{1F4D07CD-0EB8-2E56-BE46-B817FA84038B}"/>
              </a:ext>
            </a:extLst>
          </p:cNvPr>
          <p:cNvSpPr>
            <a:spLocks noGrp="1"/>
          </p:cNvSpPr>
          <p:nvPr>
            <p:ph idx="1"/>
          </p:nvPr>
        </p:nvSpPr>
        <p:spPr>
          <a:xfrm>
            <a:off x="838200" y="1490133"/>
            <a:ext cx="10515600" cy="4686830"/>
          </a:xfrm>
        </p:spPr>
        <p:txBody>
          <a:bodyPr/>
          <a:lstStyle/>
          <a:p>
            <a:pPr marL="0" indent="0">
              <a:buNone/>
            </a:pPr>
            <a:r>
              <a:rPr kumimoji="1" lang="en-US" altLang="zh-CN" dirty="0">
                <a:latin typeface="Microsoft YaHei" panose="020B0503020204020204" pitchFamily="34" charset="-122"/>
                <a:ea typeface="Microsoft YaHei" panose="020B0503020204020204" pitchFamily="34" charset="-122"/>
              </a:rPr>
              <a:t>Current recomputation ignores impact of memory pool</a:t>
            </a:r>
            <a:endParaRPr kumimoji="1" lang="zh-CN" altLang="en-US" dirty="0">
              <a:latin typeface="Microsoft YaHei" panose="020B0503020204020204" pitchFamily="34" charset="-122"/>
              <a:ea typeface="Microsoft YaHei" panose="020B0503020204020204" pitchFamily="34" charset="-122"/>
            </a:endParaRPr>
          </a:p>
        </p:txBody>
      </p:sp>
      <p:pic>
        <p:nvPicPr>
          <p:cNvPr id="4" name="图片 3">
            <a:extLst>
              <a:ext uri="{FF2B5EF4-FFF2-40B4-BE49-F238E27FC236}">
                <a16:creationId xmlns:a16="http://schemas.microsoft.com/office/drawing/2014/main" id="{9E57BC26-6540-F9D6-3934-FC5F0943ADC8}"/>
              </a:ext>
            </a:extLst>
          </p:cNvPr>
          <p:cNvPicPr>
            <a:picLocks noChangeAspect="1"/>
          </p:cNvPicPr>
          <p:nvPr/>
        </p:nvPicPr>
        <p:blipFill>
          <a:blip r:embed="rId3"/>
          <a:stretch>
            <a:fillRect/>
          </a:stretch>
        </p:blipFill>
        <p:spPr>
          <a:xfrm>
            <a:off x="2202434" y="2782013"/>
            <a:ext cx="3165094" cy="2807052"/>
          </a:xfrm>
          <a:prstGeom prst="rect">
            <a:avLst/>
          </a:prstGeom>
        </p:spPr>
      </p:pic>
      <p:pic>
        <p:nvPicPr>
          <p:cNvPr id="5" name="图片 4">
            <a:extLst>
              <a:ext uri="{FF2B5EF4-FFF2-40B4-BE49-F238E27FC236}">
                <a16:creationId xmlns:a16="http://schemas.microsoft.com/office/drawing/2014/main" id="{538A2450-8BF5-BC91-1F97-9C103AB415DD}"/>
              </a:ext>
            </a:extLst>
          </p:cNvPr>
          <p:cNvPicPr>
            <a:picLocks noChangeAspect="1"/>
          </p:cNvPicPr>
          <p:nvPr/>
        </p:nvPicPr>
        <p:blipFill>
          <a:blip r:embed="rId4"/>
          <a:stretch>
            <a:fillRect/>
          </a:stretch>
        </p:blipFill>
        <p:spPr>
          <a:xfrm>
            <a:off x="6434582" y="3543046"/>
            <a:ext cx="4206249" cy="1284986"/>
          </a:xfrm>
          <a:prstGeom prst="rect">
            <a:avLst/>
          </a:prstGeom>
        </p:spPr>
      </p:pic>
      <p:sp>
        <p:nvSpPr>
          <p:cNvPr id="6" name="圆角矩形 5">
            <a:extLst>
              <a:ext uri="{FF2B5EF4-FFF2-40B4-BE49-F238E27FC236}">
                <a16:creationId xmlns:a16="http://schemas.microsoft.com/office/drawing/2014/main" id="{1B53CE03-22DB-E8CD-1036-141AD88D016B}"/>
              </a:ext>
            </a:extLst>
          </p:cNvPr>
          <p:cNvSpPr/>
          <p:nvPr/>
        </p:nvSpPr>
        <p:spPr>
          <a:xfrm>
            <a:off x="1410305" y="4450430"/>
            <a:ext cx="10048553" cy="1432584"/>
          </a:xfrm>
          <a:prstGeom prst="roundRect">
            <a:avLst/>
          </a:prstGeom>
          <a:solidFill>
            <a:schemeClr val="bg1"/>
          </a:solidFill>
          <a:ln w="28575">
            <a:solidFill>
              <a:srgbClr val="9B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3200" dirty="0">
                <a:solidFill>
                  <a:srgbClr val="9B0000"/>
                </a:solidFill>
                <a:latin typeface="LANTINGHEI SC DEMIBOLD" panose="02000000000000000000" pitchFamily="2" charset="-122"/>
                <a:ea typeface="LANTINGHEI SC DEMIBOLD" panose="02000000000000000000" pitchFamily="2" charset="-122"/>
              </a:rPr>
              <a:t>How to recompute efficiently based on DNN training specific memory pool?</a:t>
            </a:r>
            <a:endParaRPr kumimoji="1" lang="zh-CN" altLang="en-US" sz="3200" dirty="0">
              <a:solidFill>
                <a:srgbClr val="9B0000"/>
              </a:solidFill>
              <a:latin typeface="LANTINGHEI SC DEMIBOLD" panose="02000000000000000000" pitchFamily="2" charset="-122"/>
              <a:ea typeface="LANTINGHEI SC DEMIBOLD" panose="02000000000000000000" pitchFamily="2" charset="-122"/>
            </a:endParaRPr>
          </a:p>
        </p:txBody>
      </p:sp>
    </p:spTree>
    <p:extLst>
      <p:ext uri="{BB962C8B-B14F-4D97-AF65-F5344CB8AC3E}">
        <p14:creationId xmlns:p14="http://schemas.microsoft.com/office/powerpoint/2010/main" val="1305771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1F4D07CD-0EB8-2E56-BE46-B817FA84038B}"/>
              </a:ext>
            </a:extLst>
          </p:cNvPr>
          <p:cNvSpPr>
            <a:spLocks noGrp="1"/>
          </p:cNvSpPr>
          <p:nvPr>
            <p:ph idx="1"/>
          </p:nvPr>
        </p:nvSpPr>
        <p:spPr>
          <a:xfrm>
            <a:off x="838200" y="1490133"/>
            <a:ext cx="10515600" cy="4686830"/>
          </a:xfrm>
        </p:spPr>
        <p:txBody>
          <a:bodyPr/>
          <a:lstStyle/>
          <a:p>
            <a:pPr marL="0" indent="0">
              <a:buNone/>
            </a:pPr>
            <a:r>
              <a:rPr kumimoji="1" lang="en" altLang="zh-CN" dirty="0">
                <a:latin typeface="Microsoft YaHei" panose="020B0503020204020204" pitchFamily="34" charset="-122"/>
                <a:ea typeface="Microsoft YaHei" panose="020B0503020204020204" pitchFamily="34" charset="-122"/>
              </a:rPr>
              <a:t>Resource competition</a:t>
            </a:r>
            <a:r>
              <a:rPr kumimoji="1" lang="zh-CN" altLang="en-US" dirty="0">
                <a:latin typeface="Microsoft YaHei" panose="020B0503020204020204" pitchFamily="34" charset="-122"/>
                <a:ea typeface="Microsoft YaHei" panose="020B0503020204020204" pitchFamily="34" charset="-122"/>
              </a:rPr>
              <a:t> </a:t>
            </a:r>
            <a:r>
              <a:rPr kumimoji="1" lang="en-US" altLang="zh-CN" dirty="0">
                <a:latin typeface="Microsoft YaHei" panose="020B0503020204020204" pitchFamily="34" charset="-122"/>
                <a:ea typeface="Microsoft YaHei" panose="020B0503020204020204" pitchFamily="34" charset="-122"/>
              </a:rPr>
              <a:t>due to other apps</a:t>
            </a:r>
            <a:endParaRPr kumimoji="1" lang="zh-CN" altLang="en-US" dirty="0">
              <a:latin typeface="Microsoft YaHei" panose="020B0503020204020204" pitchFamily="34" charset="-122"/>
              <a:ea typeface="Microsoft YaHei" panose="020B0503020204020204" pitchFamily="34" charset="-122"/>
            </a:endParaRPr>
          </a:p>
        </p:txBody>
      </p:sp>
      <p:pic>
        <p:nvPicPr>
          <p:cNvPr id="10242" name="Picture 2" descr="Phone purple theme with apps on transparent background PNG - Similar PNG">
            <a:extLst>
              <a:ext uri="{FF2B5EF4-FFF2-40B4-BE49-F238E27FC236}">
                <a16:creationId xmlns:a16="http://schemas.microsoft.com/office/drawing/2014/main" id="{5E1B60DF-4389-9DFA-5372-760193BCBF2A}"/>
              </a:ext>
            </a:extLst>
          </p:cNvPr>
          <p:cNvPicPr>
            <a:picLocks noChangeAspect="1" noChangeArrowheads="1"/>
          </p:cNvPicPr>
          <p:nvPr/>
        </p:nvPicPr>
        <p:blipFill>
          <a:blip r:embed="rId3">
            <a:clrChange>
              <a:clrFrom>
                <a:srgbClr val="EEEEEE"/>
              </a:clrFrom>
              <a:clrTo>
                <a:srgbClr val="EEEEEE">
                  <a:alpha val="0"/>
                </a:srgbClr>
              </a:clrTo>
            </a:clrChang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838200" y="2282250"/>
            <a:ext cx="3788664" cy="3340339"/>
          </a:xfrm>
          <a:prstGeom prst="rect">
            <a:avLst/>
          </a:prstGeom>
          <a:noFill/>
          <a:extLst>
            <a:ext uri="{909E8E84-426E-40DD-AFC4-6F175D3DCCD1}">
              <a14:hiddenFill xmlns:a14="http://schemas.microsoft.com/office/drawing/2010/main">
                <a:solidFill>
                  <a:srgbClr val="FFFFFF"/>
                </a:solidFill>
              </a14:hiddenFill>
            </a:ext>
          </a:extLst>
        </p:spPr>
      </p:pic>
      <p:cxnSp>
        <p:nvCxnSpPr>
          <p:cNvPr id="8" name="直线连接符 7">
            <a:extLst>
              <a:ext uri="{FF2B5EF4-FFF2-40B4-BE49-F238E27FC236}">
                <a16:creationId xmlns:a16="http://schemas.microsoft.com/office/drawing/2014/main" id="{19676ECF-8E71-346E-0D8C-7E97C123C784}"/>
              </a:ext>
            </a:extLst>
          </p:cNvPr>
          <p:cNvCxnSpPr/>
          <p:nvPr/>
        </p:nvCxnSpPr>
        <p:spPr>
          <a:xfrm>
            <a:off x="7763256" y="3572256"/>
            <a:ext cx="2926080" cy="0"/>
          </a:xfrm>
          <a:prstGeom prst="line">
            <a:avLst/>
          </a:prstGeom>
          <a:ln w="28575"/>
        </p:spPr>
        <p:style>
          <a:lnRef idx="1">
            <a:schemeClr val="dk1"/>
          </a:lnRef>
          <a:fillRef idx="0">
            <a:schemeClr val="dk1"/>
          </a:fillRef>
          <a:effectRef idx="0">
            <a:schemeClr val="dk1"/>
          </a:effectRef>
          <a:fontRef idx="minor">
            <a:schemeClr val="tx1"/>
          </a:fontRef>
        </p:style>
      </p:cxnSp>
      <p:sp>
        <p:nvSpPr>
          <p:cNvPr id="11" name="右箭头 10">
            <a:extLst>
              <a:ext uri="{FF2B5EF4-FFF2-40B4-BE49-F238E27FC236}">
                <a16:creationId xmlns:a16="http://schemas.microsoft.com/office/drawing/2014/main" id="{3743487D-4618-147F-377F-23D76A218200}"/>
              </a:ext>
            </a:extLst>
          </p:cNvPr>
          <p:cNvSpPr/>
          <p:nvPr/>
        </p:nvSpPr>
        <p:spPr>
          <a:xfrm rot="5400000">
            <a:off x="7883751" y="2819304"/>
            <a:ext cx="889821" cy="548640"/>
          </a:xfrm>
          <a:prstGeom prst="rightArrow">
            <a:avLst>
              <a:gd name="adj1" fmla="val 40000"/>
              <a:gd name="adj2" fmla="val 50000"/>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9" name="直线连接符 8">
            <a:extLst>
              <a:ext uri="{FF2B5EF4-FFF2-40B4-BE49-F238E27FC236}">
                <a16:creationId xmlns:a16="http://schemas.microsoft.com/office/drawing/2014/main" id="{119C4847-B2AC-7F96-DF24-CFBCAEECEB42}"/>
              </a:ext>
            </a:extLst>
          </p:cNvPr>
          <p:cNvCxnSpPr/>
          <p:nvPr/>
        </p:nvCxnSpPr>
        <p:spPr>
          <a:xfrm>
            <a:off x="7763256" y="4495800"/>
            <a:ext cx="2926080" cy="0"/>
          </a:xfrm>
          <a:prstGeom prst="line">
            <a:avLst/>
          </a:prstGeom>
          <a:ln w="28575"/>
        </p:spPr>
        <p:style>
          <a:lnRef idx="1">
            <a:schemeClr val="dk1"/>
          </a:lnRef>
          <a:fillRef idx="0">
            <a:schemeClr val="dk1"/>
          </a:fillRef>
          <a:effectRef idx="0">
            <a:schemeClr val="dk1"/>
          </a:effectRef>
          <a:fontRef idx="minor">
            <a:schemeClr val="tx1"/>
          </a:fontRef>
        </p:style>
      </p:cxnSp>
      <p:sp>
        <p:nvSpPr>
          <p:cNvPr id="12" name="右箭头 11">
            <a:extLst>
              <a:ext uri="{FF2B5EF4-FFF2-40B4-BE49-F238E27FC236}">
                <a16:creationId xmlns:a16="http://schemas.microsoft.com/office/drawing/2014/main" id="{74C8AA77-36EE-FEAB-1D53-692F75353DFC}"/>
              </a:ext>
            </a:extLst>
          </p:cNvPr>
          <p:cNvSpPr/>
          <p:nvPr/>
        </p:nvSpPr>
        <p:spPr>
          <a:xfrm rot="5400000">
            <a:off x="9544911" y="4700114"/>
            <a:ext cx="889821" cy="548640"/>
          </a:xfrm>
          <a:prstGeom prst="rightArrow">
            <a:avLst>
              <a:gd name="adj1" fmla="val 40000"/>
              <a:gd name="adj2" fmla="val 50000"/>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文本框 6">
            <a:extLst>
              <a:ext uri="{FF2B5EF4-FFF2-40B4-BE49-F238E27FC236}">
                <a16:creationId xmlns:a16="http://schemas.microsoft.com/office/drawing/2014/main" id="{777BF4E1-9313-37FB-4E6D-526FE47240F2}"/>
              </a:ext>
            </a:extLst>
          </p:cNvPr>
          <p:cNvSpPr txBox="1"/>
          <p:nvPr/>
        </p:nvSpPr>
        <p:spPr>
          <a:xfrm>
            <a:off x="8670436" y="2680494"/>
            <a:ext cx="1593706" cy="646331"/>
          </a:xfrm>
          <a:prstGeom prst="rect">
            <a:avLst/>
          </a:prstGeom>
          <a:noFill/>
        </p:spPr>
        <p:txBody>
          <a:bodyPr wrap="none" rtlCol="0">
            <a:spAutoFit/>
          </a:bodyPr>
          <a:lstStyle/>
          <a:p>
            <a:pPr algn="ctr"/>
            <a:r>
              <a:rPr kumimoji="1" lang="en-US" altLang="zh-CN" dirty="0">
                <a:solidFill>
                  <a:schemeClr val="accent1"/>
                </a:solidFill>
                <a:latin typeface="LANTINGHEI SC DEMIBOLD" panose="02000000000000000000" pitchFamily="2" charset="-122"/>
                <a:ea typeface="LANTINGHEI SC DEMIBOLD" panose="02000000000000000000" pitchFamily="2" charset="-122"/>
              </a:rPr>
              <a:t>Old training</a:t>
            </a:r>
          </a:p>
          <a:p>
            <a:pPr algn="ctr"/>
            <a:r>
              <a:rPr kumimoji="1" lang="en-US" altLang="zh-CN" dirty="0">
                <a:solidFill>
                  <a:schemeClr val="accent1"/>
                </a:solidFill>
                <a:latin typeface="LANTINGHEI SC DEMIBOLD" panose="02000000000000000000" pitchFamily="2" charset="-122"/>
                <a:ea typeface="LANTINGHEI SC DEMIBOLD" panose="02000000000000000000" pitchFamily="2" charset="-122"/>
              </a:rPr>
              <a:t>progress</a:t>
            </a:r>
            <a:endParaRPr kumimoji="1" lang="zh-CN" altLang="en-US" dirty="0">
              <a:solidFill>
                <a:schemeClr val="accent1"/>
              </a:solidFill>
              <a:latin typeface="LANTINGHEI SC DEMIBOLD" panose="02000000000000000000" pitchFamily="2" charset="-122"/>
              <a:ea typeface="LANTINGHEI SC DEMIBOLD" panose="02000000000000000000" pitchFamily="2" charset="-122"/>
            </a:endParaRPr>
          </a:p>
        </p:txBody>
      </p:sp>
      <p:sp>
        <p:nvSpPr>
          <p:cNvPr id="14" name="文本框 13">
            <a:extLst>
              <a:ext uri="{FF2B5EF4-FFF2-40B4-BE49-F238E27FC236}">
                <a16:creationId xmlns:a16="http://schemas.microsoft.com/office/drawing/2014/main" id="{70E6DFA6-33D2-A7EE-FF53-E1CE880C1905}"/>
              </a:ext>
            </a:extLst>
          </p:cNvPr>
          <p:cNvSpPr txBox="1"/>
          <p:nvPr/>
        </p:nvSpPr>
        <p:spPr>
          <a:xfrm>
            <a:off x="10317895" y="4651268"/>
            <a:ext cx="1733167" cy="646331"/>
          </a:xfrm>
          <a:prstGeom prst="rect">
            <a:avLst/>
          </a:prstGeom>
          <a:noFill/>
        </p:spPr>
        <p:txBody>
          <a:bodyPr wrap="none" rtlCol="0">
            <a:spAutoFit/>
          </a:bodyPr>
          <a:lstStyle/>
          <a:p>
            <a:pPr algn="ctr"/>
            <a:r>
              <a:rPr kumimoji="1" lang="en-US" altLang="zh-CN" dirty="0">
                <a:solidFill>
                  <a:schemeClr val="accent1"/>
                </a:solidFill>
                <a:latin typeface="LANTINGHEI SC DEMIBOLD" panose="02000000000000000000" pitchFamily="2" charset="-122"/>
                <a:ea typeface="LANTINGHEI SC DEMIBOLD" panose="02000000000000000000" pitchFamily="2" charset="-122"/>
              </a:rPr>
              <a:t>New training</a:t>
            </a:r>
          </a:p>
          <a:p>
            <a:pPr algn="ctr"/>
            <a:r>
              <a:rPr kumimoji="1" lang="en-US" altLang="zh-CN" dirty="0">
                <a:solidFill>
                  <a:schemeClr val="accent1"/>
                </a:solidFill>
                <a:latin typeface="LANTINGHEI SC DEMIBOLD" panose="02000000000000000000" pitchFamily="2" charset="-122"/>
                <a:ea typeface="LANTINGHEI SC DEMIBOLD" panose="02000000000000000000" pitchFamily="2" charset="-122"/>
              </a:rPr>
              <a:t>progress</a:t>
            </a:r>
            <a:endParaRPr kumimoji="1" lang="zh-CN" altLang="en-US" dirty="0">
              <a:solidFill>
                <a:schemeClr val="accent1"/>
              </a:solidFill>
              <a:latin typeface="LANTINGHEI SC DEMIBOLD" panose="02000000000000000000" pitchFamily="2" charset="-122"/>
              <a:ea typeface="LANTINGHEI SC DEMIBOLD" panose="02000000000000000000" pitchFamily="2" charset="-122"/>
            </a:endParaRPr>
          </a:p>
        </p:txBody>
      </p:sp>
      <p:sp>
        <p:nvSpPr>
          <p:cNvPr id="16" name="文本框 15">
            <a:extLst>
              <a:ext uri="{FF2B5EF4-FFF2-40B4-BE49-F238E27FC236}">
                <a16:creationId xmlns:a16="http://schemas.microsoft.com/office/drawing/2014/main" id="{66932975-5464-8690-707E-2A4FD80CA3CA}"/>
              </a:ext>
            </a:extLst>
          </p:cNvPr>
          <p:cNvSpPr txBox="1"/>
          <p:nvPr/>
        </p:nvSpPr>
        <p:spPr>
          <a:xfrm>
            <a:off x="7516204" y="3713059"/>
            <a:ext cx="3447452" cy="646331"/>
          </a:xfrm>
          <a:prstGeom prst="rect">
            <a:avLst/>
          </a:prstGeom>
          <a:noFill/>
        </p:spPr>
        <p:txBody>
          <a:bodyPr wrap="square" rtlCol="0">
            <a:spAutoFit/>
          </a:bodyPr>
          <a:lstStyle/>
          <a:p>
            <a:pPr algn="ctr"/>
            <a:r>
              <a:rPr kumimoji="1" lang="en-US" altLang="zh-CN" dirty="0">
                <a:latin typeface="LANTINGHEI SC DEMIBOLD" panose="02000000000000000000" pitchFamily="2" charset="-122"/>
                <a:ea typeface="LANTINGHEI SC DEMIBOLD" panose="02000000000000000000" pitchFamily="2" charset="-122"/>
              </a:rPr>
              <a:t>Reserve previous results rather than dropping them</a:t>
            </a:r>
            <a:endParaRPr kumimoji="1" lang="zh-CN" altLang="en-US" dirty="0">
              <a:latin typeface="LANTINGHEI SC DEMIBOLD" panose="02000000000000000000" pitchFamily="2" charset="-122"/>
              <a:ea typeface="LANTINGHEI SC DEMIBOLD" panose="02000000000000000000" pitchFamily="2" charset="-122"/>
            </a:endParaRPr>
          </a:p>
        </p:txBody>
      </p:sp>
      <p:sp>
        <p:nvSpPr>
          <p:cNvPr id="17" name="文本框 16">
            <a:extLst>
              <a:ext uri="{FF2B5EF4-FFF2-40B4-BE49-F238E27FC236}">
                <a16:creationId xmlns:a16="http://schemas.microsoft.com/office/drawing/2014/main" id="{2EB09FA0-EB25-4023-6D85-8A4ABAC0D6F5}"/>
              </a:ext>
            </a:extLst>
          </p:cNvPr>
          <p:cNvSpPr txBox="1"/>
          <p:nvPr/>
        </p:nvSpPr>
        <p:spPr>
          <a:xfrm>
            <a:off x="5044550" y="3352254"/>
            <a:ext cx="2435282" cy="1200329"/>
          </a:xfrm>
          <a:prstGeom prst="rect">
            <a:avLst/>
          </a:prstGeom>
          <a:noFill/>
        </p:spPr>
        <p:txBody>
          <a:bodyPr wrap="none" rtlCol="0">
            <a:spAutoFit/>
          </a:bodyPr>
          <a:lstStyle/>
          <a:p>
            <a:pPr algn="ctr"/>
            <a:r>
              <a:rPr kumimoji="1" lang="en-US" altLang="zh-CN" dirty="0">
                <a:latin typeface="LANTINGHEI SC DEMIBOLD" panose="02000000000000000000" pitchFamily="2" charset="-122"/>
                <a:ea typeface="LANTINGHEI SC DEMIBOLD" panose="02000000000000000000" pitchFamily="2" charset="-122"/>
              </a:rPr>
              <a:t>Available memory </a:t>
            </a:r>
          </a:p>
          <a:p>
            <a:pPr algn="ctr"/>
            <a:endParaRPr kumimoji="1" lang="en-US" altLang="zh-CN" dirty="0">
              <a:latin typeface="LANTINGHEI SC DEMIBOLD" panose="02000000000000000000" pitchFamily="2" charset="-122"/>
              <a:ea typeface="LANTINGHEI SC DEMIBOLD" panose="02000000000000000000" pitchFamily="2" charset="-122"/>
            </a:endParaRPr>
          </a:p>
          <a:p>
            <a:pPr algn="ctr"/>
            <a:endParaRPr kumimoji="1" lang="en-US" altLang="zh-CN" dirty="0">
              <a:latin typeface="LANTINGHEI SC DEMIBOLD" panose="02000000000000000000" pitchFamily="2" charset="-122"/>
              <a:ea typeface="LANTINGHEI SC DEMIBOLD" panose="02000000000000000000" pitchFamily="2" charset="-122"/>
            </a:endParaRPr>
          </a:p>
          <a:p>
            <a:pPr algn="ctr"/>
            <a:r>
              <a:rPr kumimoji="1" lang="en-US" altLang="zh-CN" dirty="0">
                <a:latin typeface="LANTINGHEI SC DEMIBOLD" panose="02000000000000000000" pitchFamily="2" charset="-122"/>
                <a:ea typeface="LANTINGHEI SC DEMIBOLD" panose="02000000000000000000" pitchFamily="2" charset="-122"/>
              </a:rPr>
              <a:t>shrinks</a:t>
            </a:r>
            <a:endParaRPr kumimoji="1" lang="zh-CN" altLang="en-US" dirty="0">
              <a:latin typeface="LANTINGHEI SC DEMIBOLD" panose="02000000000000000000" pitchFamily="2" charset="-122"/>
              <a:ea typeface="LANTINGHEI SC DEMIBOLD" panose="02000000000000000000" pitchFamily="2" charset="-122"/>
            </a:endParaRPr>
          </a:p>
        </p:txBody>
      </p:sp>
      <p:sp>
        <p:nvSpPr>
          <p:cNvPr id="4" name="右箭头 3">
            <a:extLst>
              <a:ext uri="{FF2B5EF4-FFF2-40B4-BE49-F238E27FC236}">
                <a16:creationId xmlns:a16="http://schemas.microsoft.com/office/drawing/2014/main" id="{B18D018A-D9AF-34E4-B541-6168BE614BD4}"/>
              </a:ext>
            </a:extLst>
          </p:cNvPr>
          <p:cNvSpPr/>
          <p:nvPr/>
        </p:nvSpPr>
        <p:spPr>
          <a:xfrm>
            <a:off x="5285232" y="3678099"/>
            <a:ext cx="1819656" cy="548640"/>
          </a:xfrm>
          <a:prstGeom prst="rightArrow">
            <a:avLst>
              <a:gd name="adj1" fmla="val 40000"/>
              <a:gd name="adj2" fmla="val 50000"/>
            </a:avLst>
          </a:prstGeom>
          <a:solidFill>
            <a:srgbClr val="9B0000"/>
          </a:solidFill>
          <a:ln>
            <a:solidFill>
              <a:srgbClr val="9B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圆角矩形 17">
            <a:extLst>
              <a:ext uri="{FF2B5EF4-FFF2-40B4-BE49-F238E27FC236}">
                <a16:creationId xmlns:a16="http://schemas.microsoft.com/office/drawing/2014/main" id="{C5A2FBA2-AAED-380C-7C8F-3FC852ADA473}"/>
              </a:ext>
            </a:extLst>
          </p:cNvPr>
          <p:cNvSpPr/>
          <p:nvPr/>
        </p:nvSpPr>
        <p:spPr>
          <a:xfrm>
            <a:off x="1514090" y="4745077"/>
            <a:ext cx="10048553" cy="1432584"/>
          </a:xfrm>
          <a:prstGeom prst="roundRect">
            <a:avLst/>
          </a:prstGeom>
          <a:solidFill>
            <a:schemeClr val="bg1"/>
          </a:solidFill>
          <a:ln w="28575">
            <a:solidFill>
              <a:srgbClr val="9B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3200" dirty="0">
                <a:solidFill>
                  <a:srgbClr val="9B0000"/>
                </a:solidFill>
                <a:latin typeface="LANTINGHEI SC DEMIBOLD" panose="02000000000000000000" pitchFamily="2" charset="-122"/>
                <a:ea typeface="LANTINGHEI SC DEMIBOLD" panose="02000000000000000000" pitchFamily="2" charset="-122"/>
              </a:rPr>
              <a:t>How to switch context efficiently with less resource waste?</a:t>
            </a:r>
            <a:endParaRPr kumimoji="1" lang="zh-CN" altLang="en-US" sz="3200" dirty="0">
              <a:solidFill>
                <a:srgbClr val="9B0000"/>
              </a:solidFill>
              <a:latin typeface="LANTINGHEI SC DEMIBOLD" panose="02000000000000000000" pitchFamily="2" charset="-122"/>
              <a:ea typeface="LANTINGHEI SC DEMIBOLD" panose="02000000000000000000" pitchFamily="2" charset="-122"/>
            </a:endParaRPr>
          </a:p>
        </p:txBody>
      </p:sp>
      <p:sp>
        <p:nvSpPr>
          <p:cNvPr id="2" name="标题 1">
            <a:extLst>
              <a:ext uri="{FF2B5EF4-FFF2-40B4-BE49-F238E27FC236}">
                <a16:creationId xmlns:a16="http://schemas.microsoft.com/office/drawing/2014/main" id="{348C0D70-ED3E-7492-0EC7-2E101FA2D9B1}"/>
              </a:ext>
            </a:extLst>
          </p:cNvPr>
          <p:cNvSpPr>
            <a:spLocks noGrp="1"/>
          </p:cNvSpPr>
          <p:nvPr>
            <p:ph type="title"/>
          </p:nvPr>
        </p:nvSpPr>
        <p:spPr>
          <a:xfrm>
            <a:off x="838200" y="365125"/>
            <a:ext cx="10515600" cy="904875"/>
          </a:xfrm>
        </p:spPr>
        <p:txBody>
          <a:bodyPr>
            <a:noAutofit/>
          </a:bodyPr>
          <a:lstStyle/>
          <a:p>
            <a:r>
              <a:rPr kumimoji="1" lang="en-US" altLang="zh-CN" sz="3200" dirty="0">
                <a:solidFill>
                  <a:srgbClr val="9B0000"/>
                </a:solidFill>
                <a:latin typeface="LANTINGHEI SC DEMIBOLD" panose="02000000000000000000" pitchFamily="2" charset="-122"/>
                <a:ea typeface="LANTINGHEI SC DEMIBOLD" panose="02000000000000000000" pitchFamily="2" charset="-122"/>
              </a:rPr>
              <a:t>Challenge#3: efficient training context switch</a:t>
            </a:r>
            <a:endParaRPr kumimoji="1" lang="zh-CN" altLang="en-US" sz="3200" dirty="0">
              <a:solidFill>
                <a:srgbClr val="9B0000"/>
              </a:solidFill>
              <a:latin typeface="LANTINGHEI SC DEMIBOLD" panose="02000000000000000000" pitchFamily="2" charset="-122"/>
              <a:ea typeface="LANTINGHEI SC DEMIBOLD" panose="02000000000000000000" pitchFamily="2" charset="-122"/>
            </a:endParaRPr>
          </a:p>
        </p:txBody>
      </p:sp>
    </p:spTree>
    <p:extLst>
      <p:ext uri="{BB962C8B-B14F-4D97-AF65-F5344CB8AC3E}">
        <p14:creationId xmlns:p14="http://schemas.microsoft.com/office/powerpoint/2010/main" val="3886634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wipe(left)">
                                      <p:cBhvr>
                                        <p:cTn id="10" dur="500"/>
                                        <p:tgtEl>
                                          <p:spTgt spid="17"/>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7" grpId="0"/>
      <p:bldP spid="14" grpId="0"/>
      <p:bldP spid="16" grpId="0"/>
      <p:bldP spid="17" grpId="0"/>
      <p:bldP spid="4" grpId="0" animBg="1"/>
      <p:bldP spid="18"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8C0D70-ED3E-7492-0EC7-2E101FA2D9B1}"/>
              </a:ext>
            </a:extLst>
          </p:cNvPr>
          <p:cNvSpPr>
            <a:spLocks noGrp="1"/>
          </p:cNvSpPr>
          <p:nvPr>
            <p:ph type="title"/>
          </p:nvPr>
        </p:nvSpPr>
        <p:spPr>
          <a:xfrm>
            <a:off x="838200" y="365125"/>
            <a:ext cx="10515600" cy="904875"/>
          </a:xfrm>
        </p:spPr>
        <p:txBody>
          <a:bodyPr>
            <a:normAutofit/>
          </a:bodyPr>
          <a:lstStyle/>
          <a:p>
            <a:r>
              <a:rPr kumimoji="1" lang="en-US" altLang="zh-CN" sz="3600" dirty="0">
                <a:solidFill>
                  <a:srgbClr val="9B0000"/>
                </a:solidFill>
                <a:latin typeface="LANTINGHEI SC DEMIBOLD" panose="02000000000000000000" pitchFamily="2" charset="-122"/>
                <a:ea typeface="LANTINGHEI SC DEMIBOLD" panose="02000000000000000000" pitchFamily="2" charset="-122"/>
              </a:rPr>
              <a:t>Melon: design overview</a:t>
            </a:r>
            <a:endParaRPr kumimoji="1" lang="zh-CN" altLang="en-US" sz="3600" dirty="0">
              <a:solidFill>
                <a:srgbClr val="9B0000"/>
              </a:solidFill>
              <a:latin typeface="LANTINGHEI SC DEMIBOLD" panose="02000000000000000000" pitchFamily="2" charset="-122"/>
              <a:ea typeface="LANTINGHEI SC DEMIBOLD" panose="02000000000000000000" pitchFamily="2" charset="-122"/>
            </a:endParaRPr>
          </a:p>
        </p:txBody>
      </p:sp>
      <p:sp>
        <p:nvSpPr>
          <p:cNvPr id="5" name="Rectangle 18">
            <a:extLst>
              <a:ext uri="{FF2B5EF4-FFF2-40B4-BE49-F238E27FC236}">
                <a16:creationId xmlns:a16="http://schemas.microsoft.com/office/drawing/2014/main" id="{D87C27F6-E533-EFFE-3C2E-AA45377A3D46}"/>
              </a:ext>
            </a:extLst>
          </p:cNvPr>
          <p:cNvSpPr/>
          <p:nvPr/>
        </p:nvSpPr>
        <p:spPr>
          <a:xfrm>
            <a:off x="2123268" y="3868099"/>
            <a:ext cx="7945463" cy="2270019"/>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6" name="Rectangle 16">
            <a:extLst>
              <a:ext uri="{FF2B5EF4-FFF2-40B4-BE49-F238E27FC236}">
                <a16:creationId xmlns:a16="http://schemas.microsoft.com/office/drawing/2014/main" id="{10621994-DD1E-32B2-6FEA-3CD9013896FF}"/>
              </a:ext>
            </a:extLst>
          </p:cNvPr>
          <p:cNvSpPr/>
          <p:nvPr/>
        </p:nvSpPr>
        <p:spPr>
          <a:xfrm>
            <a:off x="2133790" y="1454341"/>
            <a:ext cx="7934942" cy="2270019"/>
          </a:xfrm>
          <a:prstGeom prst="rect">
            <a:avLst/>
          </a:prstGeom>
          <a:solidFill>
            <a:schemeClr val="accent4">
              <a:lumMod val="20000"/>
              <a:lumOff val="80000"/>
            </a:schemeClr>
          </a:solid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7" name="Rectangle 3">
            <a:extLst>
              <a:ext uri="{FF2B5EF4-FFF2-40B4-BE49-F238E27FC236}">
                <a16:creationId xmlns:a16="http://schemas.microsoft.com/office/drawing/2014/main" id="{F5556925-31E8-F2A8-CDFB-B290431B310D}"/>
              </a:ext>
            </a:extLst>
          </p:cNvPr>
          <p:cNvSpPr/>
          <p:nvPr/>
        </p:nvSpPr>
        <p:spPr>
          <a:xfrm>
            <a:off x="3352072" y="2395988"/>
            <a:ext cx="1313145" cy="669670"/>
          </a:xfrm>
          <a:prstGeom prst="rect">
            <a:avLst/>
          </a:prstGeom>
          <a:solidFill>
            <a:schemeClr val="bg2">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Execution</a:t>
            </a:r>
            <a:r>
              <a:rPr lang="zh-CN" altLang="en-US" dirty="0">
                <a:solidFill>
                  <a:schemeClr val="tx1"/>
                </a:solidFill>
              </a:rPr>
              <a:t> </a:t>
            </a:r>
            <a:r>
              <a:rPr lang="en-US" altLang="zh-CN" dirty="0">
                <a:solidFill>
                  <a:schemeClr val="tx1"/>
                </a:solidFill>
              </a:rPr>
              <a:t>profiler</a:t>
            </a:r>
            <a:endParaRPr lang="en-CN" dirty="0">
              <a:solidFill>
                <a:schemeClr val="tx1"/>
              </a:solidFill>
            </a:endParaRPr>
          </a:p>
        </p:txBody>
      </p:sp>
      <p:sp>
        <p:nvSpPr>
          <p:cNvPr id="8" name="TextBox 102">
            <a:extLst>
              <a:ext uri="{FF2B5EF4-FFF2-40B4-BE49-F238E27FC236}">
                <a16:creationId xmlns:a16="http://schemas.microsoft.com/office/drawing/2014/main" id="{6D49994C-865D-50EC-6073-C4A26E6E23DA}"/>
              </a:ext>
            </a:extLst>
          </p:cNvPr>
          <p:cNvSpPr txBox="1"/>
          <p:nvPr/>
        </p:nvSpPr>
        <p:spPr>
          <a:xfrm>
            <a:off x="4624870" y="3009291"/>
            <a:ext cx="1760686" cy="584775"/>
          </a:xfrm>
          <a:prstGeom prst="rect">
            <a:avLst/>
          </a:prstGeom>
          <a:noFill/>
        </p:spPr>
        <p:txBody>
          <a:bodyPr wrap="square" rtlCol="0">
            <a:spAutoFit/>
          </a:bodyPr>
          <a:lstStyle/>
          <a:p>
            <a:pPr algn="ctr"/>
            <a:r>
              <a:rPr lang="en-US" altLang="zh-CN" sz="1600" i="1" dirty="0"/>
              <a:t>Kernel-level</a:t>
            </a:r>
          </a:p>
          <a:p>
            <a:pPr algn="ctr"/>
            <a:r>
              <a:rPr lang="en-US" altLang="zh-CN" sz="1600" i="1" dirty="0"/>
              <a:t>Characteristics</a:t>
            </a:r>
          </a:p>
        </p:txBody>
      </p:sp>
      <p:cxnSp>
        <p:nvCxnSpPr>
          <p:cNvPr id="9" name="Elbow Connector 107">
            <a:extLst>
              <a:ext uri="{FF2B5EF4-FFF2-40B4-BE49-F238E27FC236}">
                <a16:creationId xmlns:a16="http://schemas.microsoft.com/office/drawing/2014/main" id="{F2056571-A8FC-5DAE-DB00-702A386D9311}"/>
              </a:ext>
            </a:extLst>
          </p:cNvPr>
          <p:cNvCxnSpPr>
            <a:cxnSpLocks/>
          </p:cNvCxnSpPr>
          <p:nvPr/>
        </p:nvCxnSpPr>
        <p:spPr>
          <a:xfrm flipV="1">
            <a:off x="6012083" y="2727179"/>
            <a:ext cx="440371" cy="1110"/>
          </a:xfrm>
          <a:prstGeom prst="bent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0" name="Group 108">
            <a:extLst>
              <a:ext uri="{FF2B5EF4-FFF2-40B4-BE49-F238E27FC236}">
                <a16:creationId xmlns:a16="http://schemas.microsoft.com/office/drawing/2014/main" id="{5F57A1BE-AFC5-85BD-13B8-1D5C168B51FD}"/>
              </a:ext>
            </a:extLst>
          </p:cNvPr>
          <p:cNvGrpSpPr/>
          <p:nvPr/>
        </p:nvGrpSpPr>
        <p:grpSpPr>
          <a:xfrm rot="16200000">
            <a:off x="1931760" y="3180914"/>
            <a:ext cx="634132" cy="1108571"/>
            <a:chOff x="4588441" y="1087449"/>
            <a:chExt cx="634132" cy="1095538"/>
          </a:xfrm>
        </p:grpSpPr>
        <p:sp>
          <p:nvSpPr>
            <p:cNvPr id="11" name="Oval 109">
              <a:extLst>
                <a:ext uri="{FF2B5EF4-FFF2-40B4-BE49-F238E27FC236}">
                  <a16:creationId xmlns:a16="http://schemas.microsoft.com/office/drawing/2014/main" id="{EB58D6D7-6081-4060-753D-59E9D01BE752}"/>
                </a:ext>
              </a:extLst>
            </p:cNvPr>
            <p:cNvSpPr/>
            <p:nvPr/>
          </p:nvSpPr>
          <p:spPr>
            <a:xfrm>
              <a:off x="4588441" y="1506577"/>
              <a:ext cx="131524" cy="13152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2" name="Oval 110">
              <a:extLst>
                <a:ext uri="{FF2B5EF4-FFF2-40B4-BE49-F238E27FC236}">
                  <a16:creationId xmlns:a16="http://schemas.microsoft.com/office/drawing/2014/main" id="{7E89152C-2EE7-56C1-A276-9DAE81C90FEC}"/>
                </a:ext>
              </a:extLst>
            </p:cNvPr>
            <p:cNvSpPr/>
            <p:nvPr/>
          </p:nvSpPr>
          <p:spPr>
            <a:xfrm>
              <a:off x="4836872" y="1506577"/>
              <a:ext cx="131524" cy="13152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3" name="Oval 111">
              <a:extLst>
                <a:ext uri="{FF2B5EF4-FFF2-40B4-BE49-F238E27FC236}">
                  <a16:creationId xmlns:a16="http://schemas.microsoft.com/office/drawing/2014/main" id="{21B1FE97-69C1-B608-EFA2-08347177EF51}"/>
                </a:ext>
              </a:extLst>
            </p:cNvPr>
            <p:cNvSpPr/>
            <p:nvPr/>
          </p:nvSpPr>
          <p:spPr>
            <a:xfrm>
              <a:off x="5091049" y="1503286"/>
              <a:ext cx="131524" cy="13152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4" name="Oval 112">
              <a:extLst>
                <a:ext uri="{FF2B5EF4-FFF2-40B4-BE49-F238E27FC236}">
                  <a16:creationId xmlns:a16="http://schemas.microsoft.com/office/drawing/2014/main" id="{FA9B3F6A-5A04-C78E-DDA4-342083845435}"/>
                </a:ext>
              </a:extLst>
            </p:cNvPr>
            <p:cNvSpPr/>
            <p:nvPr/>
          </p:nvSpPr>
          <p:spPr>
            <a:xfrm>
              <a:off x="4588441" y="1779020"/>
              <a:ext cx="131524" cy="13152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5" name="Oval 113">
              <a:extLst>
                <a:ext uri="{FF2B5EF4-FFF2-40B4-BE49-F238E27FC236}">
                  <a16:creationId xmlns:a16="http://schemas.microsoft.com/office/drawing/2014/main" id="{3B605D9C-34A5-5BF0-8A9F-1067D1DB481D}"/>
                </a:ext>
              </a:extLst>
            </p:cNvPr>
            <p:cNvSpPr/>
            <p:nvPr/>
          </p:nvSpPr>
          <p:spPr>
            <a:xfrm>
              <a:off x="4836872" y="1779020"/>
              <a:ext cx="131524" cy="13152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6" name="Oval 114">
              <a:extLst>
                <a:ext uri="{FF2B5EF4-FFF2-40B4-BE49-F238E27FC236}">
                  <a16:creationId xmlns:a16="http://schemas.microsoft.com/office/drawing/2014/main" id="{68E89144-743F-4547-BC04-B59860A57F8A}"/>
                </a:ext>
              </a:extLst>
            </p:cNvPr>
            <p:cNvSpPr/>
            <p:nvPr/>
          </p:nvSpPr>
          <p:spPr>
            <a:xfrm>
              <a:off x="5091049" y="1775729"/>
              <a:ext cx="131524" cy="13152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7" name="Oval 115">
              <a:extLst>
                <a:ext uri="{FF2B5EF4-FFF2-40B4-BE49-F238E27FC236}">
                  <a16:creationId xmlns:a16="http://schemas.microsoft.com/office/drawing/2014/main" id="{3F67C087-DA70-B788-7B9F-BE404C5831EA}"/>
                </a:ext>
              </a:extLst>
            </p:cNvPr>
            <p:cNvSpPr/>
            <p:nvPr/>
          </p:nvSpPr>
          <p:spPr>
            <a:xfrm>
              <a:off x="4831393" y="2051463"/>
              <a:ext cx="131524" cy="13152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cxnSp>
          <p:nvCxnSpPr>
            <p:cNvPr id="18" name="Straight Arrow Connector 116">
              <a:extLst>
                <a:ext uri="{FF2B5EF4-FFF2-40B4-BE49-F238E27FC236}">
                  <a16:creationId xmlns:a16="http://schemas.microsoft.com/office/drawing/2014/main" id="{115A91B1-2327-71C0-3718-64D278F9993B}"/>
                </a:ext>
              </a:extLst>
            </p:cNvPr>
            <p:cNvCxnSpPr>
              <a:cxnSpLocks/>
              <a:stCxn id="11" idx="4"/>
              <a:endCxn id="14" idx="0"/>
            </p:cNvCxnSpPr>
            <p:nvPr/>
          </p:nvCxnSpPr>
          <p:spPr>
            <a:xfrm>
              <a:off x="4654203" y="1638101"/>
              <a:ext cx="0" cy="14091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17">
              <a:extLst>
                <a:ext uri="{FF2B5EF4-FFF2-40B4-BE49-F238E27FC236}">
                  <a16:creationId xmlns:a16="http://schemas.microsoft.com/office/drawing/2014/main" id="{25670FCF-BD7E-5A27-0F1A-934D85DFA8FA}"/>
                </a:ext>
              </a:extLst>
            </p:cNvPr>
            <p:cNvCxnSpPr>
              <a:cxnSpLocks/>
              <a:stCxn id="12" idx="4"/>
              <a:endCxn id="15" idx="0"/>
            </p:cNvCxnSpPr>
            <p:nvPr/>
          </p:nvCxnSpPr>
          <p:spPr>
            <a:xfrm>
              <a:off x="4902634" y="1638101"/>
              <a:ext cx="0" cy="14091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18">
              <a:extLst>
                <a:ext uri="{FF2B5EF4-FFF2-40B4-BE49-F238E27FC236}">
                  <a16:creationId xmlns:a16="http://schemas.microsoft.com/office/drawing/2014/main" id="{58606105-0AC1-6D74-67CB-8A2F6DCEB045}"/>
                </a:ext>
              </a:extLst>
            </p:cNvPr>
            <p:cNvCxnSpPr>
              <a:cxnSpLocks/>
              <a:stCxn id="13" idx="4"/>
              <a:endCxn id="16" idx="0"/>
            </p:cNvCxnSpPr>
            <p:nvPr/>
          </p:nvCxnSpPr>
          <p:spPr>
            <a:xfrm>
              <a:off x="5156811" y="1634810"/>
              <a:ext cx="0" cy="14091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119">
              <a:extLst>
                <a:ext uri="{FF2B5EF4-FFF2-40B4-BE49-F238E27FC236}">
                  <a16:creationId xmlns:a16="http://schemas.microsoft.com/office/drawing/2014/main" id="{DB86E2B0-5072-168D-D5A7-3B2D038665C1}"/>
                </a:ext>
              </a:extLst>
            </p:cNvPr>
            <p:cNvCxnSpPr>
              <a:cxnSpLocks/>
              <a:stCxn id="14" idx="4"/>
              <a:endCxn id="17" idx="1"/>
            </p:cNvCxnSpPr>
            <p:nvPr/>
          </p:nvCxnSpPr>
          <p:spPr>
            <a:xfrm>
              <a:off x="4654203" y="1910544"/>
              <a:ext cx="196451" cy="16018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120">
              <a:extLst>
                <a:ext uri="{FF2B5EF4-FFF2-40B4-BE49-F238E27FC236}">
                  <a16:creationId xmlns:a16="http://schemas.microsoft.com/office/drawing/2014/main" id="{B6AF6F34-E87B-AD65-771B-E53BC9A4EC12}"/>
                </a:ext>
              </a:extLst>
            </p:cNvPr>
            <p:cNvCxnSpPr>
              <a:cxnSpLocks/>
              <a:stCxn id="16" idx="4"/>
              <a:endCxn id="17" idx="7"/>
            </p:cNvCxnSpPr>
            <p:nvPr/>
          </p:nvCxnSpPr>
          <p:spPr>
            <a:xfrm flipH="1">
              <a:off x="4943656" y="1907253"/>
              <a:ext cx="213155" cy="16347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121">
              <a:extLst>
                <a:ext uri="{FF2B5EF4-FFF2-40B4-BE49-F238E27FC236}">
                  <a16:creationId xmlns:a16="http://schemas.microsoft.com/office/drawing/2014/main" id="{2F2FDAC9-E445-170D-41B3-C756088113BD}"/>
                </a:ext>
              </a:extLst>
            </p:cNvPr>
            <p:cNvCxnSpPr>
              <a:cxnSpLocks/>
              <a:stCxn id="15" idx="4"/>
              <a:endCxn id="17" idx="0"/>
            </p:cNvCxnSpPr>
            <p:nvPr/>
          </p:nvCxnSpPr>
          <p:spPr>
            <a:xfrm flipH="1">
              <a:off x="4897155" y="1910544"/>
              <a:ext cx="5479" cy="14091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122">
              <a:extLst>
                <a:ext uri="{FF2B5EF4-FFF2-40B4-BE49-F238E27FC236}">
                  <a16:creationId xmlns:a16="http://schemas.microsoft.com/office/drawing/2014/main" id="{8FF17B86-C6D3-8164-D073-58230FEFA431}"/>
                </a:ext>
              </a:extLst>
            </p:cNvPr>
            <p:cNvSpPr txBox="1"/>
            <p:nvPr/>
          </p:nvSpPr>
          <p:spPr>
            <a:xfrm>
              <a:off x="4625550" y="1087449"/>
              <a:ext cx="566698" cy="273743"/>
            </a:xfrm>
            <a:prstGeom prst="rect">
              <a:avLst/>
            </a:prstGeom>
            <a:noFill/>
          </p:spPr>
          <p:txBody>
            <a:bodyPr wrap="square" lIns="0" tIns="0" rIns="0" bIns="0" rtlCol="0">
              <a:spAutoFit/>
            </a:bodyPr>
            <a:lstStyle/>
            <a:p>
              <a:pPr algn="ctr"/>
              <a:r>
                <a:rPr lang="en-US" altLang="zh-CN" dirty="0"/>
                <a:t>…</a:t>
              </a:r>
              <a:endParaRPr lang="en-CN" dirty="0"/>
            </a:p>
          </p:txBody>
        </p:sp>
        <p:cxnSp>
          <p:nvCxnSpPr>
            <p:cNvPr id="25" name="Straight Arrow Connector 123">
              <a:extLst>
                <a:ext uri="{FF2B5EF4-FFF2-40B4-BE49-F238E27FC236}">
                  <a16:creationId xmlns:a16="http://schemas.microsoft.com/office/drawing/2014/main" id="{41CB15F8-714B-32D7-516C-7C240C4F412B}"/>
                </a:ext>
              </a:extLst>
            </p:cNvPr>
            <p:cNvCxnSpPr>
              <a:cxnSpLocks/>
              <a:stCxn id="28" idx="3"/>
              <a:endCxn id="11" idx="7"/>
            </p:cNvCxnSpPr>
            <p:nvPr/>
          </p:nvCxnSpPr>
          <p:spPr>
            <a:xfrm flipH="1">
              <a:off x="4700704" y="1342667"/>
              <a:ext cx="161692" cy="18317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124">
              <a:extLst>
                <a:ext uri="{FF2B5EF4-FFF2-40B4-BE49-F238E27FC236}">
                  <a16:creationId xmlns:a16="http://schemas.microsoft.com/office/drawing/2014/main" id="{41F204E4-CDDC-E8CA-BBA0-0DF7F5A3976D}"/>
                </a:ext>
              </a:extLst>
            </p:cNvPr>
            <p:cNvCxnSpPr>
              <a:cxnSpLocks/>
              <a:stCxn id="28" idx="5"/>
              <a:endCxn id="13" idx="1"/>
            </p:cNvCxnSpPr>
            <p:nvPr/>
          </p:nvCxnSpPr>
          <p:spPr>
            <a:xfrm>
              <a:off x="4955398" y="1342667"/>
              <a:ext cx="154912" cy="17988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125">
              <a:extLst>
                <a:ext uri="{FF2B5EF4-FFF2-40B4-BE49-F238E27FC236}">
                  <a16:creationId xmlns:a16="http://schemas.microsoft.com/office/drawing/2014/main" id="{C164D65C-27A7-510D-BAC5-5276B4787864}"/>
                </a:ext>
              </a:extLst>
            </p:cNvPr>
            <p:cNvCxnSpPr>
              <a:cxnSpLocks/>
              <a:stCxn id="28" idx="4"/>
            </p:cNvCxnSpPr>
            <p:nvPr/>
          </p:nvCxnSpPr>
          <p:spPr>
            <a:xfrm flipH="1">
              <a:off x="4902635" y="1361928"/>
              <a:ext cx="6262" cy="1413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Oval 126">
              <a:extLst>
                <a:ext uri="{FF2B5EF4-FFF2-40B4-BE49-F238E27FC236}">
                  <a16:creationId xmlns:a16="http://schemas.microsoft.com/office/drawing/2014/main" id="{96981D20-9808-BFFE-5A7E-213BF6C35B95}"/>
                </a:ext>
              </a:extLst>
            </p:cNvPr>
            <p:cNvSpPr/>
            <p:nvPr/>
          </p:nvSpPr>
          <p:spPr>
            <a:xfrm>
              <a:off x="4843135" y="1230404"/>
              <a:ext cx="131524" cy="13152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grpSp>
      <p:cxnSp>
        <p:nvCxnSpPr>
          <p:cNvPr id="29" name="Elbow Connector 127">
            <a:extLst>
              <a:ext uri="{FF2B5EF4-FFF2-40B4-BE49-F238E27FC236}">
                <a16:creationId xmlns:a16="http://schemas.microsoft.com/office/drawing/2014/main" id="{F382ED87-DA9C-3C8A-1D97-A5035901C873}"/>
              </a:ext>
            </a:extLst>
          </p:cNvPr>
          <p:cNvCxnSpPr>
            <a:cxnSpLocks/>
            <a:endCxn id="7" idx="1"/>
          </p:cNvCxnSpPr>
          <p:nvPr/>
        </p:nvCxnSpPr>
        <p:spPr>
          <a:xfrm flipV="1">
            <a:off x="2479982" y="2730823"/>
            <a:ext cx="872090" cy="655565"/>
          </a:xfrm>
          <a:prstGeom prst="bentConnector3">
            <a:avLst>
              <a:gd name="adj1" fmla="val 1387"/>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0" name="Group 139">
            <a:extLst>
              <a:ext uri="{FF2B5EF4-FFF2-40B4-BE49-F238E27FC236}">
                <a16:creationId xmlns:a16="http://schemas.microsoft.com/office/drawing/2014/main" id="{C1253EAE-8FDB-30E6-428B-439332A1F50D}"/>
              </a:ext>
            </a:extLst>
          </p:cNvPr>
          <p:cNvGrpSpPr/>
          <p:nvPr/>
        </p:nvGrpSpPr>
        <p:grpSpPr>
          <a:xfrm>
            <a:off x="4849075" y="2408351"/>
            <a:ext cx="1143333" cy="634132"/>
            <a:chOff x="4381543" y="1630798"/>
            <a:chExt cx="1143333" cy="634132"/>
          </a:xfrm>
        </p:grpSpPr>
        <p:grpSp>
          <p:nvGrpSpPr>
            <p:cNvPr id="31" name="Group 101">
              <a:extLst>
                <a:ext uri="{FF2B5EF4-FFF2-40B4-BE49-F238E27FC236}">
                  <a16:creationId xmlns:a16="http://schemas.microsoft.com/office/drawing/2014/main" id="{90A917AD-461C-0575-6643-8CDA42118E50}"/>
                </a:ext>
              </a:extLst>
            </p:cNvPr>
            <p:cNvGrpSpPr/>
            <p:nvPr/>
          </p:nvGrpSpPr>
          <p:grpSpPr>
            <a:xfrm rot="16200000">
              <a:off x="4636144" y="1376197"/>
              <a:ext cx="634132" cy="1143333"/>
              <a:chOff x="4588441" y="1039654"/>
              <a:chExt cx="634132" cy="1143333"/>
            </a:xfrm>
          </p:grpSpPr>
          <p:sp>
            <p:nvSpPr>
              <p:cNvPr id="34" name="Oval 47">
                <a:extLst>
                  <a:ext uri="{FF2B5EF4-FFF2-40B4-BE49-F238E27FC236}">
                    <a16:creationId xmlns:a16="http://schemas.microsoft.com/office/drawing/2014/main" id="{B5FD5D90-342F-9DB3-2313-B2B08BAB4D02}"/>
                  </a:ext>
                </a:extLst>
              </p:cNvPr>
              <p:cNvSpPr/>
              <p:nvPr/>
            </p:nvSpPr>
            <p:spPr>
              <a:xfrm>
                <a:off x="4588441" y="1506577"/>
                <a:ext cx="131524" cy="131524"/>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35" name="Oval 48">
                <a:extLst>
                  <a:ext uri="{FF2B5EF4-FFF2-40B4-BE49-F238E27FC236}">
                    <a16:creationId xmlns:a16="http://schemas.microsoft.com/office/drawing/2014/main" id="{B7040DC0-CBA8-3ABC-5C9B-A4AC4FC5230D}"/>
                  </a:ext>
                </a:extLst>
              </p:cNvPr>
              <p:cNvSpPr/>
              <p:nvPr/>
            </p:nvSpPr>
            <p:spPr>
              <a:xfrm>
                <a:off x="4836872" y="1506577"/>
                <a:ext cx="131524" cy="131524"/>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36" name="Oval 49">
                <a:extLst>
                  <a:ext uri="{FF2B5EF4-FFF2-40B4-BE49-F238E27FC236}">
                    <a16:creationId xmlns:a16="http://schemas.microsoft.com/office/drawing/2014/main" id="{D00BE865-A7D8-F241-F7CC-39903645AE12}"/>
                  </a:ext>
                </a:extLst>
              </p:cNvPr>
              <p:cNvSpPr/>
              <p:nvPr/>
            </p:nvSpPr>
            <p:spPr>
              <a:xfrm>
                <a:off x="5091049" y="1503286"/>
                <a:ext cx="131524" cy="131524"/>
              </a:xfrm>
              <a:prstGeom prst="ellipse">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37" name="Oval 50">
                <a:extLst>
                  <a:ext uri="{FF2B5EF4-FFF2-40B4-BE49-F238E27FC236}">
                    <a16:creationId xmlns:a16="http://schemas.microsoft.com/office/drawing/2014/main" id="{73634492-8977-C4C7-D870-27CE063B8D3B}"/>
                  </a:ext>
                </a:extLst>
              </p:cNvPr>
              <p:cNvSpPr/>
              <p:nvPr/>
            </p:nvSpPr>
            <p:spPr>
              <a:xfrm>
                <a:off x="4588441" y="1779020"/>
                <a:ext cx="131524" cy="131524"/>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38" name="Oval 51">
                <a:extLst>
                  <a:ext uri="{FF2B5EF4-FFF2-40B4-BE49-F238E27FC236}">
                    <a16:creationId xmlns:a16="http://schemas.microsoft.com/office/drawing/2014/main" id="{90C92D2A-11EC-72F7-0DB3-B6230EC8A3C6}"/>
                  </a:ext>
                </a:extLst>
              </p:cNvPr>
              <p:cNvSpPr/>
              <p:nvPr/>
            </p:nvSpPr>
            <p:spPr>
              <a:xfrm>
                <a:off x="4836872" y="1779020"/>
                <a:ext cx="131524" cy="131524"/>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39" name="Oval 52">
                <a:extLst>
                  <a:ext uri="{FF2B5EF4-FFF2-40B4-BE49-F238E27FC236}">
                    <a16:creationId xmlns:a16="http://schemas.microsoft.com/office/drawing/2014/main" id="{4F93CE49-9DC2-18AA-5681-983D0C44E65B}"/>
                  </a:ext>
                </a:extLst>
              </p:cNvPr>
              <p:cNvSpPr/>
              <p:nvPr/>
            </p:nvSpPr>
            <p:spPr>
              <a:xfrm>
                <a:off x="5091049" y="1775729"/>
                <a:ext cx="131524" cy="131524"/>
              </a:xfrm>
              <a:prstGeom prst="ellipse">
                <a:avLst/>
              </a:prstGeom>
              <a:solidFill>
                <a:schemeClr val="accent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40" name="Oval 56">
                <a:extLst>
                  <a:ext uri="{FF2B5EF4-FFF2-40B4-BE49-F238E27FC236}">
                    <a16:creationId xmlns:a16="http://schemas.microsoft.com/office/drawing/2014/main" id="{19FEC4A3-103A-1E68-28C5-BFA5616DE90A}"/>
                  </a:ext>
                </a:extLst>
              </p:cNvPr>
              <p:cNvSpPr/>
              <p:nvPr/>
            </p:nvSpPr>
            <p:spPr>
              <a:xfrm>
                <a:off x="4831393" y="2051463"/>
                <a:ext cx="131524" cy="131524"/>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cxnSp>
            <p:nvCxnSpPr>
              <p:cNvPr id="41" name="Straight Arrow Connector 58">
                <a:extLst>
                  <a:ext uri="{FF2B5EF4-FFF2-40B4-BE49-F238E27FC236}">
                    <a16:creationId xmlns:a16="http://schemas.microsoft.com/office/drawing/2014/main" id="{FF2B1322-B8A0-45C9-887F-FA6EB8B697AB}"/>
                  </a:ext>
                </a:extLst>
              </p:cNvPr>
              <p:cNvCxnSpPr>
                <a:cxnSpLocks/>
                <a:stCxn id="34" idx="4"/>
                <a:endCxn id="37" idx="0"/>
              </p:cNvCxnSpPr>
              <p:nvPr/>
            </p:nvCxnSpPr>
            <p:spPr>
              <a:xfrm>
                <a:off x="4654203" y="1638101"/>
                <a:ext cx="0" cy="14091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60">
                <a:extLst>
                  <a:ext uri="{FF2B5EF4-FFF2-40B4-BE49-F238E27FC236}">
                    <a16:creationId xmlns:a16="http://schemas.microsoft.com/office/drawing/2014/main" id="{1CE0E3D8-B644-E2F4-DEEF-99B1B205A357}"/>
                  </a:ext>
                </a:extLst>
              </p:cNvPr>
              <p:cNvCxnSpPr>
                <a:cxnSpLocks/>
                <a:stCxn id="35" idx="4"/>
                <a:endCxn id="38" idx="0"/>
              </p:cNvCxnSpPr>
              <p:nvPr/>
            </p:nvCxnSpPr>
            <p:spPr>
              <a:xfrm>
                <a:off x="4902634" y="1638101"/>
                <a:ext cx="0" cy="14091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63">
                <a:extLst>
                  <a:ext uri="{FF2B5EF4-FFF2-40B4-BE49-F238E27FC236}">
                    <a16:creationId xmlns:a16="http://schemas.microsoft.com/office/drawing/2014/main" id="{68E5D82A-8EBD-48C0-FFF5-0808D2EFDDCA}"/>
                  </a:ext>
                </a:extLst>
              </p:cNvPr>
              <p:cNvCxnSpPr>
                <a:cxnSpLocks/>
                <a:stCxn id="36" idx="4"/>
                <a:endCxn id="39" idx="0"/>
              </p:cNvCxnSpPr>
              <p:nvPr/>
            </p:nvCxnSpPr>
            <p:spPr>
              <a:xfrm>
                <a:off x="5156811" y="1634810"/>
                <a:ext cx="0" cy="14091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66">
                <a:extLst>
                  <a:ext uri="{FF2B5EF4-FFF2-40B4-BE49-F238E27FC236}">
                    <a16:creationId xmlns:a16="http://schemas.microsoft.com/office/drawing/2014/main" id="{9549CCD2-3E9E-380D-0809-5016CBFF680A}"/>
                  </a:ext>
                </a:extLst>
              </p:cNvPr>
              <p:cNvCxnSpPr>
                <a:cxnSpLocks/>
                <a:stCxn id="37" idx="4"/>
                <a:endCxn id="40" idx="1"/>
              </p:cNvCxnSpPr>
              <p:nvPr/>
            </p:nvCxnSpPr>
            <p:spPr>
              <a:xfrm>
                <a:off x="4654203" y="1910544"/>
                <a:ext cx="196451" cy="16018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69">
                <a:extLst>
                  <a:ext uri="{FF2B5EF4-FFF2-40B4-BE49-F238E27FC236}">
                    <a16:creationId xmlns:a16="http://schemas.microsoft.com/office/drawing/2014/main" id="{E68C2B42-F184-6E1F-8FC8-808C336CE4F4}"/>
                  </a:ext>
                </a:extLst>
              </p:cNvPr>
              <p:cNvCxnSpPr>
                <a:cxnSpLocks/>
                <a:stCxn id="39" idx="4"/>
                <a:endCxn id="40" idx="7"/>
              </p:cNvCxnSpPr>
              <p:nvPr/>
            </p:nvCxnSpPr>
            <p:spPr>
              <a:xfrm flipH="1">
                <a:off x="4943656" y="1907253"/>
                <a:ext cx="213155" cy="16347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72">
                <a:extLst>
                  <a:ext uri="{FF2B5EF4-FFF2-40B4-BE49-F238E27FC236}">
                    <a16:creationId xmlns:a16="http://schemas.microsoft.com/office/drawing/2014/main" id="{5A2F3471-81FE-1D28-15E1-E6AF5D6AB122}"/>
                  </a:ext>
                </a:extLst>
              </p:cNvPr>
              <p:cNvCxnSpPr>
                <a:cxnSpLocks/>
                <a:stCxn id="38" idx="4"/>
                <a:endCxn id="40" idx="0"/>
              </p:cNvCxnSpPr>
              <p:nvPr/>
            </p:nvCxnSpPr>
            <p:spPr>
              <a:xfrm flipH="1">
                <a:off x="4897155" y="1910544"/>
                <a:ext cx="5479" cy="14091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7" name="TextBox 77">
                <a:extLst>
                  <a:ext uri="{FF2B5EF4-FFF2-40B4-BE49-F238E27FC236}">
                    <a16:creationId xmlns:a16="http://schemas.microsoft.com/office/drawing/2014/main" id="{16E36707-8009-0294-78CA-50212E6928F9}"/>
                  </a:ext>
                </a:extLst>
              </p:cNvPr>
              <p:cNvSpPr txBox="1"/>
              <p:nvPr/>
            </p:nvSpPr>
            <p:spPr>
              <a:xfrm>
                <a:off x="4625548" y="1039654"/>
                <a:ext cx="566698" cy="369332"/>
              </a:xfrm>
              <a:prstGeom prst="rect">
                <a:avLst/>
              </a:prstGeom>
              <a:noFill/>
            </p:spPr>
            <p:txBody>
              <a:bodyPr wrap="square" rtlCol="0">
                <a:spAutoFit/>
              </a:bodyPr>
              <a:lstStyle/>
              <a:p>
                <a:pPr algn="ctr"/>
                <a:r>
                  <a:rPr lang="en-US" altLang="zh-CN" dirty="0"/>
                  <a:t>…</a:t>
                </a:r>
                <a:endParaRPr lang="en-CN" dirty="0"/>
              </a:p>
            </p:txBody>
          </p:sp>
          <p:cxnSp>
            <p:nvCxnSpPr>
              <p:cNvPr id="48" name="Straight Arrow Connector 78">
                <a:extLst>
                  <a:ext uri="{FF2B5EF4-FFF2-40B4-BE49-F238E27FC236}">
                    <a16:creationId xmlns:a16="http://schemas.microsoft.com/office/drawing/2014/main" id="{76616592-CD58-CE25-BEF4-2D5DB7ED7EA8}"/>
                  </a:ext>
                </a:extLst>
              </p:cNvPr>
              <p:cNvCxnSpPr>
                <a:cxnSpLocks/>
                <a:stCxn id="51" idx="3"/>
                <a:endCxn id="34" idx="7"/>
              </p:cNvCxnSpPr>
              <p:nvPr/>
            </p:nvCxnSpPr>
            <p:spPr>
              <a:xfrm flipH="1">
                <a:off x="4700704" y="1342667"/>
                <a:ext cx="161692" cy="18317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82">
                <a:extLst>
                  <a:ext uri="{FF2B5EF4-FFF2-40B4-BE49-F238E27FC236}">
                    <a16:creationId xmlns:a16="http://schemas.microsoft.com/office/drawing/2014/main" id="{D3C6379D-8AF7-7F4C-F2F4-5EB1636D0450}"/>
                  </a:ext>
                </a:extLst>
              </p:cNvPr>
              <p:cNvCxnSpPr>
                <a:cxnSpLocks/>
                <a:stCxn id="51" idx="5"/>
                <a:endCxn id="36" idx="1"/>
              </p:cNvCxnSpPr>
              <p:nvPr/>
            </p:nvCxnSpPr>
            <p:spPr>
              <a:xfrm>
                <a:off x="4955398" y="1342667"/>
                <a:ext cx="154912" cy="17988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85">
                <a:extLst>
                  <a:ext uri="{FF2B5EF4-FFF2-40B4-BE49-F238E27FC236}">
                    <a16:creationId xmlns:a16="http://schemas.microsoft.com/office/drawing/2014/main" id="{82024FA8-FB44-4F94-5AC8-8993BBBC914C}"/>
                  </a:ext>
                </a:extLst>
              </p:cNvPr>
              <p:cNvCxnSpPr>
                <a:cxnSpLocks/>
                <a:stCxn id="51" idx="4"/>
              </p:cNvCxnSpPr>
              <p:nvPr/>
            </p:nvCxnSpPr>
            <p:spPr>
              <a:xfrm flipH="1">
                <a:off x="4902635" y="1361928"/>
                <a:ext cx="6262" cy="1413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1" name="Oval 88">
                <a:extLst>
                  <a:ext uri="{FF2B5EF4-FFF2-40B4-BE49-F238E27FC236}">
                    <a16:creationId xmlns:a16="http://schemas.microsoft.com/office/drawing/2014/main" id="{F99F3499-5CB6-5E74-31BA-C63564E1E430}"/>
                  </a:ext>
                </a:extLst>
              </p:cNvPr>
              <p:cNvSpPr/>
              <p:nvPr/>
            </p:nvSpPr>
            <p:spPr>
              <a:xfrm>
                <a:off x="4843135" y="1230404"/>
                <a:ext cx="131524" cy="131524"/>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grpSp>
        <p:cxnSp>
          <p:nvCxnSpPr>
            <p:cNvPr id="32" name="Elbow Connector 134">
              <a:extLst>
                <a:ext uri="{FF2B5EF4-FFF2-40B4-BE49-F238E27FC236}">
                  <a16:creationId xmlns:a16="http://schemas.microsoft.com/office/drawing/2014/main" id="{D73FB163-1603-7E22-4072-3E007290267D}"/>
                </a:ext>
              </a:extLst>
            </p:cNvPr>
            <p:cNvCxnSpPr>
              <a:stCxn id="40" idx="6"/>
              <a:endCxn id="36" idx="6"/>
            </p:cNvCxnSpPr>
            <p:nvPr/>
          </p:nvCxnSpPr>
          <p:spPr>
            <a:xfrm rot="16200000" flipV="1">
              <a:off x="5055199" y="1486537"/>
              <a:ext cx="259656" cy="548177"/>
            </a:xfrm>
            <a:prstGeom prst="bentConnector3">
              <a:avLst>
                <a:gd name="adj1" fmla="val 188040"/>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3" name="Elbow Connector 135">
              <a:extLst>
                <a:ext uri="{FF2B5EF4-FFF2-40B4-BE49-F238E27FC236}">
                  <a16:creationId xmlns:a16="http://schemas.microsoft.com/office/drawing/2014/main" id="{18208374-6687-3ACD-6C9E-A6BFB87CFE99}"/>
                </a:ext>
              </a:extLst>
            </p:cNvPr>
            <p:cNvCxnSpPr>
              <a:cxnSpLocks/>
              <a:stCxn id="40" idx="6"/>
              <a:endCxn id="39" idx="6"/>
            </p:cNvCxnSpPr>
            <p:nvPr/>
          </p:nvCxnSpPr>
          <p:spPr>
            <a:xfrm rot="16200000" flipV="1">
              <a:off x="5191420" y="1622759"/>
              <a:ext cx="259656" cy="275734"/>
            </a:xfrm>
            <a:prstGeom prst="bentConnector3">
              <a:avLst>
                <a:gd name="adj1" fmla="val 188040"/>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52" name="Elbow Connector 103">
            <a:extLst>
              <a:ext uri="{FF2B5EF4-FFF2-40B4-BE49-F238E27FC236}">
                <a16:creationId xmlns:a16="http://schemas.microsoft.com/office/drawing/2014/main" id="{56CCD399-18A1-7802-B25F-E8AE55279C70}"/>
              </a:ext>
            </a:extLst>
          </p:cNvPr>
          <p:cNvCxnSpPr>
            <a:cxnSpLocks/>
          </p:cNvCxnSpPr>
          <p:nvPr/>
        </p:nvCxnSpPr>
        <p:spPr>
          <a:xfrm flipV="1">
            <a:off x="4665217" y="2729713"/>
            <a:ext cx="440371" cy="1110"/>
          </a:xfrm>
          <a:prstGeom prst="bent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3" name="Rectangle 12">
            <a:extLst>
              <a:ext uri="{FF2B5EF4-FFF2-40B4-BE49-F238E27FC236}">
                <a16:creationId xmlns:a16="http://schemas.microsoft.com/office/drawing/2014/main" id="{C7378631-32D7-12C5-E866-DBA186AF77CD}"/>
              </a:ext>
            </a:extLst>
          </p:cNvPr>
          <p:cNvSpPr/>
          <p:nvPr/>
        </p:nvSpPr>
        <p:spPr>
          <a:xfrm>
            <a:off x="6448027" y="1905532"/>
            <a:ext cx="3373926" cy="164772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zh-CN" dirty="0">
                <a:solidFill>
                  <a:schemeClr val="tx1"/>
                </a:solidFill>
              </a:rPr>
              <a:t>Execution</a:t>
            </a:r>
            <a:r>
              <a:rPr lang="zh-CN" altLang="en-US" dirty="0">
                <a:solidFill>
                  <a:schemeClr val="tx1"/>
                </a:solidFill>
              </a:rPr>
              <a:t> </a:t>
            </a:r>
            <a:r>
              <a:rPr lang="en-US" altLang="zh-CN" dirty="0">
                <a:solidFill>
                  <a:schemeClr val="tx1"/>
                </a:solidFill>
              </a:rPr>
              <a:t>plan</a:t>
            </a:r>
            <a:r>
              <a:rPr lang="zh-CN" altLang="en-US" dirty="0">
                <a:solidFill>
                  <a:schemeClr val="tx1"/>
                </a:solidFill>
              </a:rPr>
              <a:t> </a:t>
            </a:r>
            <a:r>
              <a:rPr lang="en-US" altLang="zh-CN" dirty="0">
                <a:solidFill>
                  <a:schemeClr val="tx1"/>
                </a:solidFill>
              </a:rPr>
              <a:t>generator</a:t>
            </a:r>
            <a:endParaRPr lang="en-CN" dirty="0">
              <a:solidFill>
                <a:schemeClr val="tx1"/>
              </a:solidFill>
            </a:endParaRPr>
          </a:p>
        </p:txBody>
      </p:sp>
      <p:sp>
        <p:nvSpPr>
          <p:cNvPr id="54" name="Rectangle 38">
            <a:extLst>
              <a:ext uri="{FF2B5EF4-FFF2-40B4-BE49-F238E27FC236}">
                <a16:creationId xmlns:a16="http://schemas.microsoft.com/office/drawing/2014/main" id="{9380806B-4597-6EC5-F32C-F0C80FD296EB}"/>
              </a:ext>
            </a:extLst>
          </p:cNvPr>
          <p:cNvSpPr/>
          <p:nvPr/>
        </p:nvSpPr>
        <p:spPr>
          <a:xfrm>
            <a:off x="6825567" y="2965964"/>
            <a:ext cx="1234227" cy="492111"/>
          </a:xfrm>
          <a:prstGeom prst="rect">
            <a:avLst/>
          </a:prstGeom>
          <a:solidFill>
            <a:schemeClr val="bg2">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rPr>
              <a:t>Op reserving &amp;recomputing</a:t>
            </a:r>
            <a:endParaRPr lang="en-CN" sz="1200" dirty="0">
              <a:solidFill>
                <a:schemeClr val="tx1"/>
              </a:solidFill>
            </a:endParaRPr>
          </a:p>
        </p:txBody>
      </p:sp>
      <p:sp>
        <p:nvSpPr>
          <p:cNvPr id="55" name="Rectangle 39">
            <a:extLst>
              <a:ext uri="{FF2B5EF4-FFF2-40B4-BE49-F238E27FC236}">
                <a16:creationId xmlns:a16="http://schemas.microsoft.com/office/drawing/2014/main" id="{6045A13B-F213-DB72-E00E-EC14AAA693A6}"/>
              </a:ext>
            </a:extLst>
          </p:cNvPr>
          <p:cNvSpPr/>
          <p:nvPr/>
        </p:nvSpPr>
        <p:spPr>
          <a:xfrm>
            <a:off x="8300838" y="2977056"/>
            <a:ext cx="1234226" cy="484638"/>
          </a:xfrm>
          <a:prstGeom prst="rect">
            <a:avLst/>
          </a:prstGeom>
          <a:solidFill>
            <a:schemeClr val="bg2">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Batch </a:t>
            </a:r>
          </a:p>
          <a:p>
            <a:pPr algn="ctr"/>
            <a:r>
              <a:rPr lang="en-US" altLang="zh-CN" sz="1400" dirty="0">
                <a:solidFill>
                  <a:schemeClr val="tx1"/>
                </a:solidFill>
              </a:rPr>
              <a:t>splitting</a:t>
            </a:r>
            <a:endParaRPr lang="en-CN" sz="1400" dirty="0">
              <a:solidFill>
                <a:schemeClr val="tx1"/>
              </a:solidFill>
            </a:endParaRPr>
          </a:p>
        </p:txBody>
      </p:sp>
      <p:sp>
        <p:nvSpPr>
          <p:cNvPr id="56" name="Rectangle 39">
            <a:extLst>
              <a:ext uri="{FF2B5EF4-FFF2-40B4-BE49-F238E27FC236}">
                <a16:creationId xmlns:a16="http://schemas.microsoft.com/office/drawing/2014/main" id="{C2EB4DD6-331E-B107-8189-B79003E3B671}"/>
              </a:ext>
            </a:extLst>
          </p:cNvPr>
          <p:cNvSpPr/>
          <p:nvPr/>
        </p:nvSpPr>
        <p:spPr>
          <a:xfrm>
            <a:off x="6825567" y="2370942"/>
            <a:ext cx="2704043" cy="283597"/>
          </a:xfrm>
          <a:prstGeom prst="rect">
            <a:avLst/>
          </a:prstGeom>
          <a:solidFill>
            <a:schemeClr val="bg2">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Memory</a:t>
            </a:r>
            <a:r>
              <a:rPr lang="zh-CN" altLang="en-US" sz="1400" dirty="0">
                <a:solidFill>
                  <a:schemeClr val="tx1"/>
                </a:solidFill>
              </a:rPr>
              <a:t> </a:t>
            </a:r>
            <a:r>
              <a:rPr lang="en-US" altLang="zh-CN" sz="1400" dirty="0">
                <a:solidFill>
                  <a:schemeClr val="tx1"/>
                </a:solidFill>
              </a:rPr>
              <a:t>layout</a:t>
            </a:r>
            <a:endParaRPr lang="en-CN" altLang="zh-CN" sz="1400">
              <a:solidFill>
                <a:schemeClr val="tx1"/>
              </a:solidFill>
            </a:endParaRPr>
          </a:p>
        </p:txBody>
      </p:sp>
      <p:sp>
        <p:nvSpPr>
          <p:cNvPr id="57" name="上下箭头 56">
            <a:extLst>
              <a:ext uri="{FF2B5EF4-FFF2-40B4-BE49-F238E27FC236}">
                <a16:creationId xmlns:a16="http://schemas.microsoft.com/office/drawing/2014/main" id="{7F1EE3BC-4459-D5B9-DC01-3796B96D7411}"/>
              </a:ext>
            </a:extLst>
          </p:cNvPr>
          <p:cNvSpPr/>
          <p:nvPr/>
        </p:nvSpPr>
        <p:spPr>
          <a:xfrm>
            <a:off x="7400915" y="2682040"/>
            <a:ext cx="119641" cy="263322"/>
          </a:xfrm>
          <a:prstGeom prst="upDown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8" name="上下箭头 57">
            <a:extLst>
              <a:ext uri="{FF2B5EF4-FFF2-40B4-BE49-F238E27FC236}">
                <a16:creationId xmlns:a16="http://schemas.microsoft.com/office/drawing/2014/main" id="{CB3450A3-CB33-06FF-C822-D469DA2D0974}"/>
              </a:ext>
            </a:extLst>
          </p:cNvPr>
          <p:cNvSpPr/>
          <p:nvPr/>
        </p:nvSpPr>
        <p:spPr>
          <a:xfrm>
            <a:off x="8858130" y="2688682"/>
            <a:ext cx="119641" cy="263322"/>
          </a:xfrm>
          <a:prstGeom prst="upDown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8" name="任意形状 87">
            <a:extLst>
              <a:ext uri="{FF2B5EF4-FFF2-40B4-BE49-F238E27FC236}">
                <a16:creationId xmlns:a16="http://schemas.microsoft.com/office/drawing/2014/main" id="{1CF4FCFB-FF74-1221-D772-5BF3EC27C651}"/>
              </a:ext>
            </a:extLst>
          </p:cNvPr>
          <p:cNvSpPr/>
          <p:nvPr/>
        </p:nvSpPr>
        <p:spPr>
          <a:xfrm>
            <a:off x="8021050" y="4176711"/>
            <a:ext cx="418643" cy="540185"/>
          </a:xfrm>
          <a:custGeom>
            <a:avLst/>
            <a:gdLst>
              <a:gd name="connsiteX0" fmla="*/ 40514 w 418643"/>
              <a:gd name="connsiteY0" fmla="*/ 499671 h 540185"/>
              <a:gd name="connsiteX1" fmla="*/ 40514 w 418643"/>
              <a:gd name="connsiteY1" fmla="*/ 40514 h 540185"/>
              <a:gd name="connsiteX2" fmla="*/ 209322 w 418643"/>
              <a:gd name="connsiteY2" fmla="*/ 40514 h 540185"/>
              <a:gd name="connsiteX3" fmla="*/ 209322 w 418643"/>
              <a:gd name="connsiteY3" fmla="*/ 182312 h 540185"/>
              <a:gd name="connsiteX4" fmla="*/ 378130 w 418643"/>
              <a:gd name="connsiteY4" fmla="*/ 182312 h 540185"/>
              <a:gd name="connsiteX5" fmla="*/ 378130 w 418643"/>
              <a:gd name="connsiteY5" fmla="*/ 499671 h 540185"/>
              <a:gd name="connsiteX6" fmla="*/ 40514 w 418643"/>
              <a:gd name="connsiteY6" fmla="*/ 499671 h 540185"/>
              <a:gd name="connsiteX7" fmla="*/ 249836 w 418643"/>
              <a:gd name="connsiteY7" fmla="*/ 57395 h 540185"/>
              <a:gd name="connsiteX8" fmla="*/ 334239 w 418643"/>
              <a:gd name="connsiteY8" fmla="*/ 141799 h 540185"/>
              <a:gd name="connsiteX9" fmla="*/ 249836 w 418643"/>
              <a:gd name="connsiteY9" fmla="*/ 141799 h 540185"/>
              <a:gd name="connsiteX10" fmla="*/ 249836 w 418643"/>
              <a:gd name="connsiteY10" fmla="*/ 57395 h 540185"/>
              <a:gd name="connsiteX11" fmla="*/ 249836 w 418643"/>
              <a:gd name="connsiteY11" fmla="*/ 0 h 540185"/>
              <a:gd name="connsiteX12" fmla="*/ 0 w 418643"/>
              <a:gd name="connsiteY12" fmla="*/ 0 h 540185"/>
              <a:gd name="connsiteX13" fmla="*/ 0 w 418643"/>
              <a:gd name="connsiteY13" fmla="*/ 540185 h 540185"/>
              <a:gd name="connsiteX14" fmla="*/ 418643 w 418643"/>
              <a:gd name="connsiteY14" fmla="*/ 540185 h 540185"/>
              <a:gd name="connsiteX15" fmla="*/ 418643 w 418643"/>
              <a:gd name="connsiteY15" fmla="*/ 148551 h 540185"/>
              <a:gd name="connsiteX16" fmla="*/ 249836 w 418643"/>
              <a:gd name="connsiteY16" fmla="*/ 0 h 540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18643" h="540185">
                <a:moveTo>
                  <a:pt x="40514" y="499671"/>
                </a:moveTo>
                <a:lnTo>
                  <a:pt x="40514" y="40514"/>
                </a:lnTo>
                <a:lnTo>
                  <a:pt x="209322" y="40514"/>
                </a:lnTo>
                <a:lnTo>
                  <a:pt x="209322" y="182312"/>
                </a:lnTo>
                <a:lnTo>
                  <a:pt x="378130" y="182312"/>
                </a:lnTo>
                <a:lnTo>
                  <a:pt x="378130" y="499671"/>
                </a:lnTo>
                <a:lnTo>
                  <a:pt x="40514" y="499671"/>
                </a:lnTo>
                <a:close/>
                <a:moveTo>
                  <a:pt x="249836" y="57395"/>
                </a:moveTo>
                <a:lnTo>
                  <a:pt x="334239" y="141799"/>
                </a:lnTo>
                <a:lnTo>
                  <a:pt x="249836" y="141799"/>
                </a:lnTo>
                <a:lnTo>
                  <a:pt x="249836" y="57395"/>
                </a:lnTo>
                <a:close/>
                <a:moveTo>
                  <a:pt x="249836" y="0"/>
                </a:moveTo>
                <a:lnTo>
                  <a:pt x="0" y="0"/>
                </a:lnTo>
                <a:lnTo>
                  <a:pt x="0" y="540185"/>
                </a:lnTo>
                <a:lnTo>
                  <a:pt x="418643" y="540185"/>
                </a:lnTo>
                <a:lnTo>
                  <a:pt x="418643" y="148551"/>
                </a:lnTo>
                <a:lnTo>
                  <a:pt x="249836" y="0"/>
                </a:lnTo>
                <a:close/>
              </a:path>
            </a:pathLst>
          </a:custGeom>
          <a:solidFill>
            <a:srgbClr val="000000"/>
          </a:solidFill>
          <a:ln w="6747" cap="flat">
            <a:noFill/>
            <a:prstDash val="solid"/>
            <a:miter/>
          </a:ln>
        </p:spPr>
        <p:txBody>
          <a:bodyPr rtlCol="0" anchor="ctr"/>
          <a:lstStyle/>
          <a:p>
            <a:endParaRPr lang="zh-CN" altLang="en-US"/>
          </a:p>
        </p:txBody>
      </p:sp>
      <p:sp>
        <p:nvSpPr>
          <p:cNvPr id="89" name="任意形状 88">
            <a:extLst>
              <a:ext uri="{FF2B5EF4-FFF2-40B4-BE49-F238E27FC236}">
                <a16:creationId xmlns:a16="http://schemas.microsoft.com/office/drawing/2014/main" id="{602BFF88-E9BC-D459-92EC-FBFDDF9B33CB}"/>
              </a:ext>
            </a:extLst>
          </p:cNvPr>
          <p:cNvSpPr/>
          <p:nvPr/>
        </p:nvSpPr>
        <p:spPr>
          <a:xfrm>
            <a:off x="8102078" y="4426547"/>
            <a:ext cx="256587" cy="27009"/>
          </a:xfrm>
          <a:custGeom>
            <a:avLst/>
            <a:gdLst>
              <a:gd name="connsiteX0" fmla="*/ 0 w 256587"/>
              <a:gd name="connsiteY0" fmla="*/ 0 h 27009"/>
              <a:gd name="connsiteX1" fmla="*/ 256588 w 256587"/>
              <a:gd name="connsiteY1" fmla="*/ 0 h 27009"/>
              <a:gd name="connsiteX2" fmla="*/ 256588 w 256587"/>
              <a:gd name="connsiteY2" fmla="*/ 27009 h 27009"/>
              <a:gd name="connsiteX3" fmla="*/ 0 w 256587"/>
              <a:gd name="connsiteY3" fmla="*/ 27009 h 27009"/>
            </a:gdLst>
            <a:ahLst/>
            <a:cxnLst>
              <a:cxn ang="0">
                <a:pos x="connsiteX0" y="connsiteY0"/>
              </a:cxn>
              <a:cxn ang="0">
                <a:pos x="connsiteX1" y="connsiteY1"/>
              </a:cxn>
              <a:cxn ang="0">
                <a:pos x="connsiteX2" y="connsiteY2"/>
              </a:cxn>
              <a:cxn ang="0">
                <a:pos x="connsiteX3" y="connsiteY3"/>
              </a:cxn>
            </a:cxnLst>
            <a:rect l="l" t="t" r="r" b="b"/>
            <a:pathLst>
              <a:path w="256587" h="27009">
                <a:moveTo>
                  <a:pt x="0" y="0"/>
                </a:moveTo>
                <a:lnTo>
                  <a:pt x="256588" y="0"/>
                </a:lnTo>
                <a:lnTo>
                  <a:pt x="256588" y="27009"/>
                </a:lnTo>
                <a:lnTo>
                  <a:pt x="0" y="27009"/>
                </a:lnTo>
                <a:close/>
              </a:path>
            </a:pathLst>
          </a:custGeom>
          <a:solidFill>
            <a:srgbClr val="000000"/>
          </a:solidFill>
          <a:ln w="6747" cap="flat">
            <a:noFill/>
            <a:prstDash val="solid"/>
            <a:miter/>
          </a:ln>
        </p:spPr>
        <p:txBody>
          <a:bodyPr rtlCol="0" anchor="ctr"/>
          <a:lstStyle/>
          <a:p>
            <a:endParaRPr lang="zh-CN" altLang="en-US"/>
          </a:p>
        </p:txBody>
      </p:sp>
      <p:sp>
        <p:nvSpPr>
          <p:cNvPr id="90" name="任意形状 89">
            <a:extLst>
              <a:ext uri="{FF2B5EF4-FFF2-40B4-BE49-F238E27FC236}">
                <a16:creationId xmlns:a16="http://schemas.microsoft.com/office/drawing/2014/main" id="{3E37622F-BBD9-EA5D-0563-6FCF1B433497}"/>
              </a:ext>
            </a:extLst>
          </p:cNvPr>
          <p:cNvSpPr/>
          <p:nvPr/>
        </p:nvSpPr>
        <p:spPr>
          <a:xfrm>
            <a:off x="8102078" y="4372528"/>
            <a:ext cx="87780" cy="27009"/>
          </a:xfrm>
          <a:custGeom>
            <a:avLst/>
            <a:gdLst>
              <a:gd name="connsiteX0" fmla="*/ 0 w 87780"/>
              <a:gd name="connsiteY0" fmla="*/ 0 h 27009"/>
              <a:gd name="connsiteX1" fmla="*/ 87780 w 87780"/>
              <a:gd name="connsiteY1" fmla="*/ 0 h 27009"/>
              <a:gd name="connsiteX2" fmla="*/ 87780 w 87780"/>
              <a:gd name="connsiteY2" fmla="*/ 27009 h 27009"/>
              <a:gd name="connsiteX3" fmla="*/ 0 w 87780"/>
              <a:gd name="connsiteY3" fmla="*/ 27009 h 27009"/>
            </a:gdLst>
            <a:ahLst/>
            <a:cxnLst>
              <a:cxn ang="0">
                <a:pos x="connsiteX0" y="connsiteY0"/>
              </a:cxn>
              <a:cxn ang="0">
                <a:pos x="connsiteX1" y="connsiteY1"/>
              </a:cxn>
              <a:cxn ang="0">
                <a:pos x="connsiteX2" y="connsiteY2"/>
              </a:cxn>
              <a:cxn ang="0">
                <a:pos x="connsiteX3" y="connsiteY3"/>
              </a:cxn>
            </a:cxnLst>
            <a:rect l="l" t="t" r="r" b="b"/>
            <a:pathLst>
              <a:path w="87780" h="27009">
                <a:moveTo>
                  <a:pt x="0" y="0"/>
                </a:moveTo>
                <a:lnTo>
                  <a:pt x="87780" y="0"/>
                </a:lnTo>
                <a:lnTo>
                  <a:pt x="87780" y="27009"/>
                </a:lnTo>
                <a:lnTo>
                  <a:pt x="0" y="27009"/>
                </a:lnTo>
                <a:close/>
              </a:path>
            </a:pathLst>
          </a:custGeom>
          <a:solidFill>
            <a:srgbClr val="000000"/>
          </a:solidFill>
          <a:ln w="6747" cap="flat">
            <a:noFill/>
            <a:prstDash val="solid"/>
            <a:miter/>
          </a:ln>
        </p:spPr>
        <p:txBody>
          <a:bodyPr rtlCol="0" anchor="ctr"/>
          <a:lstStyle/>
          <a:p>
            <a:endParaRPr lang="zh-CN" altLang="en-US"/>
          </a:p>
        </p:txBody>
      </p:sp>
      <p:sp>
        <p:nvSpPr>
          <p:cNvPr id="91" name="任意形状 90">
            <a:extLst>
              <a:ext uri="{FF2B5EF4-FFF2-40B4-BE49-F238E27FC236}">
                <a16:creationId xmlns:a16="http://schemas.microsoft.com/office/drawing/2014/main" id="{89B8AA6E-4F42-896E-57B2-D6F6C8A14CE5}"/>
              </a:ext>
            </a:extLst>
          </p:cNvPr>
          <p:cNvSpPr/>
          <p:nvPr/>
        </p:nvSpPr>
        <p:spPr>
          <a:xfrm>
            <a:off x="8102078" y="4480565"/>
            <a:ext cx="256587" cy="27009"/>
          </a:xfrm>
          <a:custGeom>
            <a:avLst/>
            <a:gdLst>
              <a:gd name="connsiteX0" fmla="*/ 0 w 256587"/>
              <a:gd name="connsiteY0" fmla="*/ 0 h 27009"/>
              <a:gd name="connsiteX1" fmla="*/ 256588 w 256587"/>
              <a:gd name="connsiteY1" fmla="*/ 0 h 27009"/>
              <a:gd name="connsiteX2" fmla="*/ 256588 w 256587"/>
              <a:gd name="connsiteY2" fmla="*/ 27009 h 27009"/>
              <a:gd name="connsiteX3" fmla="*/ 0 w 256587"/>
              <a:gd name="connsiteY3" fmla="*/ 27009 h 27009"/>
            </a:gdLst>
            <a:ahLst/>
            <a:cxnLst>
              <a:cxn ang="0">
                <a:pos x="connsiteX0" y="connsiteY0"/>
              </a:cxn>
              <a:cxn ang="0">
                <a:pos x="connsiteX1" y="connsiteY1"/>
              </a:cxn>
              <a:cxn ang="0">
                <a:pos x="connsiteX2" y="connsiteY2"/>
              </a:cxn>
              <a:cxn ang="0">
                <a:pos x="connsiteX3" y="connsiteY3"/>
              </a:cxn>
            </a:cxnLst>
            <a:rect l="l" t="t" r="r" b="b"/>
            <a:pathLst>
              <a:path w="256587" h="27009">
                <a:moveTo>
                  <a:pt x="0" y="0"/>
                </a:moveTo>
                <a:lnTo>
                  <a:pt x="256588" y="0"/>
                </a:lnTo>
                <a:lnTo>
                  <a:pt x="256588" y="27009"/>
                </a:lnTo>
                <a:lnTo>
                  <a:pt x="0" y="27009"/>
                </a:lnTo>
                <a:close/>
              </a:path>
            </a:pathLst>
          </a:custGeom>
          <a:solidFill>
            <a:srgbClr val="000000"/>
          </a:solidFill>
          <a:ln w="6747" cap="flat">
            <a:noFill/>
            <a:prstDash val="solid"/>
            <a:miter/>
          </a:ln>
        </p:spPr>
        <p:txBody>
          <a:bodyPr rtlCol="0" anchor="ctr"/>
          <a:lstStyle/>
          <a:p>
            <a:endParaRPr lang="zh-CN" altLang="en-US"/>
          </a:p>
        </p:txBody>
      </p:sp>
      <p:sp>
        <p:nvSpPr>
          <p:cNvPr id="92" name="任意形状 91">
            <a:extLst>
              <a:ext uri="{FF2B5EF4-FFF2-40B4-BE49-F238E27FC236}">
                <a16:creationId xmlns:a16="http://schemas.microsoft.com/office/drawing/2014/main" id="{D2502597-0BD8-C46D-FBD5-D9A7B3CB52F2}"/>
              </a:ext>
            </a:extLst>
          </p:cNvPr>
          <p:cNvSpPr/>
          <p:nvPr/>
        </p:nvSpPr>
        <p:spPr>
          <a:xfrm>
            <a:off x="8102078" y="4534584"/>
            <a:ext cx="256587" cy="27009"/>
          </a:xfrm>
          <a:custGeom>
            <a:avLst/>
            <a:gdLst>
              <a:gd name="connsiteX0" fmla="*/ 0 w 256587"/>
              <a:gd name="connsiteY0" fmla="*/ 0 h 27009"/>
              <a:gd name="connsiteX1" fmla="*/ 256588 w 256587"/>
              <a:gd name="connsiteY1" fmla="*/ 0 h 27009"/>
              <a:gd name="connsiteX2" fmla="*/ 256588 w 256587"/>
              <a:gd name="connsiteY2" fmla="*/ 27009 h 27009"/>
              <a:gd name="connsiteX3" fmla="*/ 0 w 256587"/>
              <a:gd name="connsiteY3" fmla="*/ 27009 h 27009"/>
            </a:gdLst>
            <a:ahLst/>
            <a:cxnLst>
              <a:cxn ang="0">
                <a:pos x="connsiteX0" y="connsiteY0"/>
              </a:cxn>
              <a:cxn ang="0">
                <a:pos x="connsiteX1" y="connsiteY1"/>
              </a:cxn>
              <a:cxn ang="0">
                <a:pos x="connsiteX2" y="connsiteY2"/>
              </a:cxn>
              <a:cxn ang="0">
                <a:pos x="connsiteX3" y="connsiteY3"/>
              </a:cxn>
            </a:cxnLst>
            <a:rect l="l" t="t" r="r" b="b"/>
            <a:pathLst>
              <a:path w="256587" h="27009">
                <a:moveTo>
                  <a:pt x="0" y="0"/>
                </a:moveTo>
                <a:lnTo>
                  <a:pt x="256588" y="0"/>
                </a:lnTo>
                <a:lnTo>
                  <a:pt x="256588" y="27009"/>
                </a:lnTo>
                <a:lnTo>
                  <a:pt x="0" y="27009"/>
                </a:lnTo>
                <a:close/>
              </a:path>
            </a:pathLst>
          </a:custGeom>
          <a:solidFill>
            <a:srgbClr val="000000"/>
          </a:solidFill>
          <a:ln w="6747" cap="flat">
            <a:noFill/>
            <a:prstDash val="solid"/>
            <a:miter/>
          </a:ln>
        </p:spPr>
        <p:txBody>
          <a:bodyPr rtlCol="0" anchor="ctr"/>
          <a:lstStyle/>
          <a:p>
            <a:endParaRPr lang="zh-CN" altLang="en-US"/>
          </a:p>
        </p:txBody>
      </p:sp>
      <p:sp>
        <p:nvSpPr>
          <p:cNvPr id="93" name="任意形状 92">
            <a:extLst>
              <a:ext uri="{FF2B5EF4-FFF2-40B4-BE49-F238E27FC236}">
                <a16:creationId xmlns:a16="http://schemas.microsoft.com/office/drawing/2014/main" id="{22E1F643-4167-D7E1-491F-84A305ABC66F}"/>
              </a:ext>
            </a:extLst>
          </p:cNvPr>
          <p:cNvSpPr/>
          <p:nvPr/>
        </p:nvSpPr>
        <p:spPr>
          <a:xfrm>
            <a:off x="8102078" y="4588602"/>
            <a:ext cx="256587" cy="27009"/>
          </a:xfrm>
          <a:custGeom>
            <a:avLst/>
            <a:gdLst>
              <a:gd name="connsiteX0" fmla="*/ 0 w 256587"/>
              <a:gd name="connsiteY0" fmla="*/ 0 h 27009"/>
              <a:gd name="connsiteX1" fmla="*/ 256588 w 256587"/>
              <a:gd name="connsiteY1" fmla="*/ 0 h 27009"/>
              <a:gd name="connsiteX2" fmla="*/ 256588 w 256587"/>
              <a:gd name="connsiteY2" fmla="*/ 27009 h 27009"/>
              <a:gd name="connsiteX3" fmla="*/ 0 w 256587"/>
              <a:gd name="connsiteY3" fmla="*/ 27009 h 27009"/>
            </a:gdLst>
            <a:ahLst/>
            <a:cxnLst>
              <a:cxn ang="0">
                <a:pos x="connsiteX0" y="connsiteY0"/>
              </a:cxn>
              <a:cxn ang="0">
                <a:pos x="connsiteX1" y="connsiteY1"/>
              </a:cxn>
              <a:cxn ang="0">
                <a:pos x="connsiteX2" y="connsiteY2"/>
              </a:cxn>
              <a:cxn ang="0">
                <a:pos x="connsiteX3" y="connsiteY3"/>
              </a:cxn>
            </a:cxnLst>
            <a:rect l="l" t="t" r="r" b="b"/>
            <a:pathLst>
              <a:path w="256587" h="27009">
                <a:moveTo>
                  <a:pt x="0" y="0"/>
                </a:moveTo>
                <a:lnTo>
                  <a:pt x="256588" y="0"/>
                </a:lnTo>
                <a:lnTo>
                  <a:pt x="256588" y="27009"/>
                </a:lnTo>
                <a:lnTo>
                  <a:pt x="0" y="27009"/>
                </a:lnTo>
                <a:close/>
              </a:path>
            </a:pathLst>
          </a:custGeom>
          <a:solidFill>
            <a:srgbClr val="000000"/>
          </a:solidFill>
          <a:ln w="6747" cap="flat">
            <a:noFill/>
            <a:prstDash val="solid"/>
            <a:miter/>
          </a:ln>
        </p:spPr>
        <p:txBody>
          <a:bodyPr rtlCol="0" anchor="ctr"/>
          <a:lstStyle/>
          <a:p>
            <a:endParaRPr lang="zh-CN" altLang="en-US"/>
          </a:p>
        </p:txBody>
      </p:sp>
      <p:sp>
        <p:nvSpPr>
          <p:cNvPr id="60" name="TextBox 6">
            <a:extLst>
              <a:ext uri="{FF2B5EF4-FFF2-40B4-BE49-F238E27FC236}">
                <a16:creationId xmlns:a16="http://schemas.microsoft.com/office/drawing/2014/main" id="{23D2E399-7B72-FA22-DF68-6A26AB7F640B}"/>
              </a:ext>
            </a:extLst>
          </p:cNvPr>
          <p:cNvSpPr txBox="1"/>
          <p:nvPr/>
        </p:nvSpPr>
        <p:spPr>
          <a:xfrm>
            <a:off x="8348579" y="4080323"/>
            <a:ext cx="1233815" cy="923330"/>
          </a:xfrm>
          <a:prstGeom prst="rect">
            <a:avLst/>
          </a:prstGeom>
          <a:noFill/>
        </p:spPr>
        <p:txBody>
          <a:bodyPr wrap="square" rtlCol="0">
            <a:spAutoFit/>
          </a:bodyPr>
          <a:lstStyle/>
          <a:p>
            <a:pPr algn="ctr"/>
            <a:r>
              <a:rPr lang="en-US" altLang="zh-CN" i="1" dirty="0"/>
              <a:t>Optimal</a:t>
            </a:r>
            <a:r>
              <a:rPr lang="zh-CN" altLang="en-US" i="1" dirty="0"/>
              <a:t> </a:t>
            </a:r>
            <a:r>
              <a:rPr lang="en-US" altLang="zh-CN" i="1" dirty="0"/>
              <a:t>execution</a:t>
            </a:r>
          </a:p>
          <a:p>
            <a:pPr algn="ctr"/>
            <a:r>
              <a:rPr lang="en-US" altLang="zh-CN" i="1" dirty="0"/>
              <a:t>plans</a:t>
            </a:r>
          </a:p>
        </p:txBody>
      </p:sp>
      <p:sp>
        <p:nvSpPr>
          <p:cNvPr id="94" name="Graphic 11" descr="Smart Phone">
            <a:extLst>
              <a:ext uri="{FF2B5EF4-FFF2-40B4-BE49-F238E27FC236}">
                <a16:creationId xmlns:a16="http://schemas.microsoft.com/office/drawing/2014/main" id="{7B87BF79-C987-9EAD-7E92-E511EF4672FB}"/>
              </a:ext>
            </a:extLst>
          </p:cNvPr>
          <p:cNvSpPr/>
          <p:nvPr/>
        </p:nvSpPr>
        <p:spPr>
          <a:xfrm>
            <a:off x="5529520" y="5407367"/>
            <a:ext cx="324633" cy="595160"/>
          </a:xfrm>
          <a:custGeom>
            <a:avLst/>
            <a:gdLst>
              <a:gd name="connsiteX0" fmla="*/ 284054 w 324633"/>
              <a:gd name="connsiteY0" fmla="*/ 514002 h 595160"/>
              <a:gd name="connsiteX1" fmla="*/ 40579 w 324633"/>
              <a:gd name="connsiteY1" fmla="*/ 514002 h 595160"/>
              <a:gd name="connsiteX2" fmla="*/ 40579 w 324633"/>
              <a:gd name="connsiteY2" fmla="*/ 81158 h 595160"/>
              <a:gd name="connsiteX3" fmla="*/ 284054 w 324633"/>
              <a:gd name="connsiteY3" fmla="*/ 81158 h 595160"/>
              <a:gd name="connsiteX4" fmla="*/ 284054 w 324633"/>
              <a:gd name="connsiteY4" fmla="*/ 514002 h 595160"/>
              <a:gd name="connsiteX5" fmla="*/ 135264 w 324633"/>
              <a:gd name="connsiteY5" fmla="*/ 27053 h 595160"/>
              <a:gd name="connsiteX6" fmla="*/ 189369 w 324633"/>
              <a:gd name="connsiteY6" fmla="*/ 27053 h 595160"/>
              <a:gd name="connsiteX7" fmla="*/ 202896 w 324633"/>
              <a:gd name="connsiteY7" fmla="*/ 40579 h 595160"/>
              <a:gd name="connsiteX8" fmla="*/ 189369 w 324633"/>
              <a:gd name="connsiteY8" fmla="*/ 54106 h 595160"/>
              <a:gd name="connsiteX9" fmla="*/ 135264 w 324633"/>
              <a:gd name="connsiteY9" fmla="*/ 54106 h 595160"/>
              <a:gd name="connsiteX10" fmla="*/ 121737 w 324633"/>
              <a:gd name="connsiteY10" fmla="*/ 40579 h 595160"/>
              <a:gd name="connsiteX11" fmla="*/ 135264 w 324633"/>
              <a:gd name="connsiteY11" fmla="*/ 27053 h 595160"/>
              <a:gd name="connsiteX12" fmla="*/ 311107 w 324633"/>
              <a:gd name="connsiteY12" fmla="*/ 0 h 595160"/>
              <a:gd name="connsiteX13" fmla="*/ 13526 w 324633"/>
              <a:gd name="connsiteY13" fmla="*/ 0 h 595160"/>
              <a:gd name="connsiteX14" fmla="*/ 0 w 324633"/>
              <a:gd name="connsiteY14" fmla="*/ 13526 h 595160"/>
              <a:gd name="connsiteX15" fmla="*/ 0 w 324633"/>
              <a:gd name="connsiteY15" fmla="*/ 581634 h 595160"/>
              <a:gd name="connsiteX16" fmla="*/ 13526 w 324633"/>
              <a:gd name="connsiteY16" fmla="*/ 595161 h 595160"/>
              <a:gd name="connsiteX17" fmla="*/ 311107 w 324633"/>
              <a:gd name="connsiteY17" fmla="*/ 595161 h 595160"/>
              <a:gd name="connsiteX18" fmla="*/ 324633 w 324633"/>
              <a:gd name="connsiteY18" fmla="*/ 581634 h 595160"/>
              <a:gd name="connsiteX19" fmla="*/ 324633 w 324633"/>
              <a:gd name="connsiteY19" fmla="*/ 13526 h 595160"/>
              <a:gd name="connsiteX20" fmla="*/ 311107 w 324633"/>
              <a:gd name="connsiteY20" fmla="*/ 0 h 5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24633" h="595160">
                <a:moveTo>
                  <a:pt x="284054" y="514002"/>
                </a:moveTo>
                <a:lnTo>
                  <a:pt x="40579" y="514002"/>
                </a:lnTo>
                <a:lnTo>
                  <a:pt x="40579" y="81158"/>
                </a:lnTo>
                <a:lnTo>
                  <a:pt x="284054" y="81158"/>
                </a:lnTo>
                <a:lnTo>
                  <a:pt x="284054" y="514002"/>
                </a:lnTo>
                <a:close/>
                <a:moveTo>
                  <a:pt x="135264" y="27053"/>
                </a:moveTo>
                <a:lnTo>
                  <a:pt x="189369" y="27053"/>
                </a:lnTo>
                <a:cubicBezTo>
                  <a:pt x="196809" y="27053"/>
                  <a:pt x="202896" y="33140"/>
                  <a:pt x="202896" y="40579"/>
                </a:cubicBezTo>
                <a:cubicBezTo>
                  <a:pt x="202896" y="48019"/>
                  <a:pt x="196809" y="54106"/>
                  <a:pt x="189369" y="54106"/>
                </a:cubicBezTo>
                <a:lnTo>
                  <a:pt x="135264" y="54106"/>
                </a:lnTo>
                <a:cubicBezTo>
                  <a:pt x="127824" y="54106"/>
                  <a:pt x="121737" y="48019"/>
                  <a:pt x="121737" y="40579"/>
                </a:cubicBezTo>
                <a:cubicBezTo>
                  <a:pt x="121737" y="33140"/>
                  <a:pt x="127824" y="27053"/>
                  <a:pt x="135264" y="27053"/>
                </a:cubicBezTo>
                <a:close/>
                <a:moveTo>
                  <a:pt x="311107" y="0"/>
                </a:moveTo>
                <a:lnTo>
                  <a:pt x="13526" y="0"/>
                </a:lnTo>
                <a:cubicBezTo>
                  <a:pt x="6087" y="0"/>
                  <a:pt x="0" y="6087"/>
                  <a:pt x="0" y="13526"/>
                </a:cubicBezTo>
                <a:lnTo>
                  <a:pt x="0" y="581634"/>
                </a:lnTo>
                <a:cubicBezTo>
                  <a:pt x="0" y="589074"/>
                  <a:pt x="6087" y="595161"/>
                  <a:pt x="13526" y="595161"/>
                </a:cubicBezTo>
                <a:lnTo>
                  <a:pt x="311107" y="595161"/>
                </a:lnTo>
                <a:cubicBezTo>
                  <a:pt x="318546" y="595161"/>
                  <a:pt x="324633" y="589074"/>
                  <a:pt x="324633" y="581634"/>
                </a:cubicBezTo>
                <a:lnTo>
                  <a:pt x="324633" y="13526"/>
                </a:lnTo>
                <a:cubicBezTo>
                  <a:pt x="324633" y="6087"/>
                  <a:pt x="318546" y="0"/>
                  <a:pt x="311107" y="0"/>
                </a:cubicBezTo>
                <a:close/>
              </a:path>
            </a:pathLst>
          </a:custGeom>
          <a:solidFill>
            <a:srgbClr val="000000"/>
          </a:solidFill>
          <a:ln w="6747" cap="flat">
            <a:noFill/>
            <a:prstDash val="solid"/>
            <a:miter/>
          </a:ln>
        </p:spPr>
        <p:txBody>
          <a:bodyPr rtlCol="0" anchor="ctr"/>
          <a:lstStyle/>
          <a:p>
            <a:endParaRPr lang="zh-CN" altLang="en-US"/>
          </a:p>
        </p:txBody>
      </p:sp>
      <p:sp>
        <p:nvSpPr>
          <p:cNvPr id="95" name="Graphic 23" descr="Smart Phone">
            <a:extLst>
              <a:ext uri="{FF2B5EF4-FFF2-40B4-BE49-F238E27FC236}">
                <a16:creationId xmlns:a16="http://schemas.microsoft.com/office/drawing/2014/main" id="{E1193C30-08F6-2A0F-7E62-BD143F997EFC}"/>
              </a:ext>
            </a:extLst>
          </p:cNvPr>
          <p:cNvSpPr/>
          <p:nvPr/>
        </p:nvSpPr>
        <p:spPr>
          <a:xfrm>
            <a:off x="5951230" y="5407367"/>
            <a:ext cx="324633" cy="595160"/>
          </a:xfrm>
          <a:custGeom>
            <a:avLst/>
            <a:gdLst>
              <a:gd name="connsiteX0" fmla="*/ 284054 w 324633"/>
              <a:gd name="connsiteY0" fmla="*/ 514002 h 595160"/>
              <a:gd name="connsiteX1" fmla="*/ 40579 w 324633"/>
              <a:gd name="connsiteY1" fmla="*/ 514002 h 595160"/>
              <a:gd name="connsiteX2" fmla="*/ 40579 w 324633"/>
              <a:gd name="connsiteY2" fmla="*/ 81158 h 595160"/>
              <a:gd name="connsiteX3" fmla="*/ 284054 w 324633"/>
              <a:gd name="connsiteY3" fmla="*/ 81158 h 595160"/>
              <a:gd name="connsiteX4" fmla="*/ 284054 w 324633"/>
              <a:gd name="connsiteY4" fmla="*/ 514002 h 595160"/>
              <a:gd name="connsiteX5" fmla="*/ 135264 w 324633"/>
              <a:gd name="connsiteY5" fmla="*/ 27053 h 595160"/>
              <a:gd name="connsiteX6" fmla="*/ 189369 w 324633"/>
              <a:gd name="connsiteY6" fmla="*/ 27053 h 595160"/>
              <a:gd name="connsiteX7" fmla="*/ 202896 w 324633"/>
              <a:gd name="connsiteY7" fmla="*/ 40579 h 595160"/>
              <a:gd name="connsiteX8" fmla="*/ 189369 w 324633"/>
              <a:gd name="connsiteY8" fmla="*/ 54106 h 595160"/>
              <a:gd name="connsiteX9" fmla="*/ 135264 w 324633"/>
              <a:gd name="connsiteY9" fmla="*/ 54106 h 595160"/>
              <a:gd name="connsiteX10" fmla="*/ 121737 w 324633"/>
              <a:gd name="connsiteY10" fmla="*/ 40579 h 595160"/>
              <a:gd name="connsiteX11" fmla="*/ 135264 w 324633"/>
              <a:gd name="connsiteY11" fmla="*/ 27053 h 595160"/>
              <a:gd name="connsiteX12" fmla="*/ 311107 w 324633"/>
              <a:gd name="connsiteY12" fmla="*/ 0 h 595160"/>
              <a:gd name="connsiteX13" fmla="*/ 13526 w 324633"/>
              <a:gd name="connsiteY13" fmla="*/ 0 h 595160"/>
              <a:gd name="connsiteX14" fmla="*/ 0 w 324633"/>
              <a:gd name="connsiteY14" fmla="*/ 13526 h 595160"/>
              <a:gd name="connsiteX15" fmla="*/ 0 w 324633"/>
              <a:gd name="connsiteY15" fmla="*/ 581634 h 595160"/>
              <a:gd name="connsiteX16" fmla="*/ 13526 w 324633"/>
              <a:gd name="connsiteY16" fmla="*/ 595161 h 595160"/>
              <a:gd name="connsiteX17" fmla="*/ 311107 w 324633"/>
              <a:gd name="connsiteY17" fmla="*/ 595161 h 595160"/>
              <a:gd name="connsiteX18" fmla="*/ 324633 w 324633"/>
              <a:gd name="connsiteY18" fmla="*/ 581634 h 595160"/>
              <a:gd name="connsiteX19" fmla="*/ 324633 w 324633"/>
              <a:gd name="connsiteY19" fmla="*/ 13526 h 595160"/>
              <a:gd name="connsiteX20" fmla="*/ 311107 w 324633"/>
              <a:gd name="connsiteY20" fmla="*/ 0 h 5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24633" h="595160">
                <a:moveTo>
                  <a:pt x="284054" y="514002"/>
                </a:moveTo>
                <a:lnTo>
                  <a:pt x="40579" y="514002"/>
                </a:lnTo>
                <a:lnTo>
                  <a:pt x="40579" y="81158"/>
                </a:lnTo>
                <a:lnTo>
                  <a:pt x="284054" y="81158"/>
                </a:lnTo>
                <a:lnTo>
                  <a:pt x="284054" y="514002"/>
                </a:lnTo>
                <a:close/>
                <a:moveTo>
                  <a:pt x="135264" y="27053"/>
                </a:moveTo>
                <a:lnTo>
                  <a:pt x="189369" y="27053"/>
                </a:lnTo>
                <a:cubicBezTo>
                  <a:pt x="196809" y="27053"/>
                  <a:pt x="202896" y="33140"/>
                  <a:pt x="202896" y="40579"/>
                </a:cubicBezTo>
                <a:cubicBezTo>
                  <a:pt x="202896" y="48019"/>
                  <a:pt x="196809" y="54106"/>
                  <a:pt x="189369" y="54106"/>
                </a:cubicBezTo>
                <a:lnTo>
                  <a:pt x="135264" y="54106"/>
                </a:lnTo>
                <a:cubicBezTo>
                  <a:pt x="127824" y="54106"/>
                  <a:pt x="121737" y="48019"/>
                  <a:pt x="121737" y="40579"/>
                </a:cubicBezTo>
                <a:cubicBezTo>
                  <a:pt x="121737" y="33140"/>
                  <a:pt x="127824" y="27053"/>
                  <a:pt x="135264" y="27053"/>
                </a:cubicBezTo>
                <a:close/>
                <a:moveTo>
                  <a:pt x="311107" y="0"/>
                </a:moveTo>
                <a:lnTo>
                  <a:pt x="13526" y="0"/>
                </a:lnTo>
                <a:cubicBezTo>
                  <a:pt x="6087" y="0"/>
                  <a:pt x="0" y="6087"/>
                  <a:pt x="0" y="13526"/>
                </a:cubicBezTo>
                <a:lnTo>
                  <a:pt x="0" y="581634"/>
                </a:lnTo>
                <a:cubicBezTo>
                  <a:pt x="0" y="589074"/>
                  <a:pt x="6087" y="595161"/>
                  <a:pt x="13526" y="595161"/>
                </a:cubicBezTo>
                <a:lnTo>
                  <a:pt x="311107" y="595161"/>
                </a:lnTo>
                <a:cubicBezTo>
                  <a:pt x="318546" y="595161"/>
                  <a:pt x="324633" y="589074"/>
                  <a:pt x="324633" y="581634"/>
                </a:cubicBezTo>
                <a:lnTo>
                  <a:pt x="324633" y="13526"/>
                </a:lnTo>
                <a:cubicBezTo>
                  <a:pt x="324633" y="6087"/>
                  <a:pt x="318546" y="0"/>
                  <a:pt x="311107" y="0"/>
                </a:cubicBezTo>
                <a:close/>
              </a:path>
            </a:pathLst>
          </a:custGeom>
          <a:solidFill>
            <a:srgbClr val="000000"/>
          </a:solidFill>
          <a:ln w="6747" cap="flat">
            <a:noFill/>
            <a:prstDash val="solid"/>
            <a:miter/>
          </a:ln>
        </p:spPr>
        <p:txBody>
          <a:bodyPr rtlCol="0" anchor="ctr"/>
          <a:lstStyle/>
          <a:p>
            <a:endParaRPr lang="zh-CN" altLang="en-US"/>
          </a:p>
        </p:txBody>
      </p:sp>
      <p:sp>
        <p:nvSpPr>
          <p:cNvPr id="96" name="Graphic 24" descr="Smart Phone">
            <a:extLst>
              <a:ext uri="{FF2B5EF4-FFF2-40B4-BE49-F238E27FC236}">
                <a16:creationId xmlns:a16="http://schemas.microsoft.com/office/drawing/2014/main" id="{ECE11E6C-B163-9CA7-A66E-2CF0D2509E04}"/>
              </a:ext>
            </a:extLst>
          </p:cNvPr>
          <p:cNvSpPr/>
          <p:nvPr/>
        </p:nvSpPr>
        <p:spPr>
          <a:xfrm>
            <a:off x="6372940" y="5407367"/>
            <a:ext cx="324633" cy="595160"/>
          </a:xfrm>
          <a:custGeom>
            <a:avLst/>
            <a:gdLst>
              <a:gd name="connsiteX0" fmla="*/ 284054 w 324633"/>
              <a:gd name="connsiteY0" fmla="*/ 514002 h 595160"/>
              <a:gd name="connsiteX1" fmla="*/ 40579 w 324633"/>
              <a:gd name="connsiteY1" fmla="*/ 514002 h 595160"/>
              <a:gd name="connsiteX2" fmla="*/ 40579 w 324633"/>
              <a:gd name="connsiteY2" fmla="*/ 81158 h 595160"/>
              <a:gd name="connsiteX3" fmla="*/ 284054 w 324633"/>
              <a:gd name="connsiteY3" fmla="*/ 81158 h 595160"/>
              <a:gd name="connsiteX4" fmla="*/ 284054 w 324633"/>
              <a:gd name="connsiteY4" fmla="*/ 514002 h 595160"/>
              <a:gd name="connsiteX5" fmla="*/ 135264 w 324633"/>
              <a:gd name="connsiteY5" fmla="*/ 27053 h 595160"/>
              <a:gd name="connsiteX6" fmla="*/ 189369 w 324633"/>
              <a:gd name="connsiteY6" fmla="*/ 27053 h 595160"/>
              <a:gd name="connsiteX7" fmla="*/ 202896 w 324633"/>
              <a:gd name="connsiteY7" fmla="*/ 40579 h 595160"/>
              <a:gd name="connsiteX8" fmla="*/ 189369 w 324633"/>
              <a:gd name="connsiteY8" fmla="*/ 54106 h 595160"/>
              <a:gd name="connsiteX9" fmla="*/ 135264 w 324633"/>
              <a:gd name="connsiteY9" fmla="*/ 54106 h 595160"/>
              <a:gd name="connsiteX10" fmla="*/ 121737 w 324633"/>
              <a:gd name="connsiteY10" fmla="*/ 40579 h 595160"/>
              <a:gd name="connsiteX11" fmla="*/ 135264 w 324633"/>
              <a:gd name="connsiteY11" fmla="*/ 27053 h 595160"/>
              <a:gd name="connsiteX12" fmla="*/ 311107 w 324633"/>
              <a:gd name="connsiteY12" fmla="*/ 0 h 595160"/>
              <a:gd name="connsiteX13" fmla="*/ 13526 w 324633"/>
              <a:gd name="connsiteY13" fmla="*/ 0 h 595160"/>
              <a:gd name="connsiteX14" fmla="*/ 0 w 324633"/>
              <a:gd name="connsiteY14" fmla="*/ 13526 h 595160"/>
              <a:gd name="connsiteX15" fmla="*/ 0 w 324633"/>
              <a:gd name="connsiteY15" fmla="*/ 581634 h 595160"/>
              <a:gd name="connsiteX16" fmla="*/ 13526 w 324633"/>
              <a:gd name="connsiteY16" fmla="*/ 595161 h 595160"/>
              <a:gd name="connsiteX17" fmla="*/ 311107 w 324633"/>
              <a:gd name="connsiteY17" fmla="*/ 595161 h 595160"/>
              <a:gd name="connsiteX18" fmla="*/ 324633 w 324633"/>
              <a:gd name="connsiteY18" fmla="*/ 581634 h 595160"/>
              <a:gd name="connsiteX19" fmla="*/ 324633 w 324633"/>
              <a:gd name="connsiteY19" fmla="*/ 13526 h 595160"/>
              <a:gd name="connsiteX20" fmla="*/ 311107 w 324633"/>
              <a:gd name="connsiteY20" fmla="*/ 0 h 59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24633" h="595160">
                <a:moveTo>
                  <a:pt x="284054" y="514002"/>
                </a:moveTo>
                <a:lnTo>
                  <a:pt x="40579" y="514002"/>
                </a:lnTo>
                <a:lnTo>
                  <a:pt x="40579" y="81158"/>
                </a:lnTo>
                <a:lnTo>
                  <a:pt x="284054" y="81158"/>
                </a:lnTo>
                <a:lnTo>
                  <a:pt x="284054" y="514002"/>
                </a:lnTo>
                <a:close/>
                <a:moveTo>
                  <a:pt x="135264" y="27053"/>
                </a:moveTo>
                <a:lnTo>
                  <a:pt x="189369" y="27053"/>
                </a:lnTo>
                <a:cubicBezTo>
                  <a:pt x="196809" y="27053"/>
                  <a:pt x="202896" y="33140"/>
                  <a:pt x="202896" y="40579"/>
                </a:cubicBezTo>
                <a:cubicBezTo>
                  <a:pt x="202896" y="48019"/>
                  <a:pt x="196809" y="54106"/>
                  <a:pt x="189369" y="54106"/>
                </a:cubicBezTo>
                <a:lnTo>
                  <a:pt x="135264" y="54106"/>
                </a:lnTo>
                <a:cubicBezTo>
                  <a:pt x="127824" y="54106"/>
                  <a:pt x="121737" y="48019"/>
                  <a:pt x="121737" y="40579"/>
                </a:cubicBezTo>
                <a:cubicBezTo>
                  <a:pt x="121737" y="33140"/>
                  <a:pt x="127824" y="27053"/>
                  <a:pt x="135264" y="27053"/>
                </a:cubicBezTo>
                <a:close/>
                <a:moveTo>
                  <a:pt x="311107" y="0"/>
                </a:moveTo>
                <a:lnTo>
                  <a:pt x="13526" y="0"/>
                </a:lnTo>
                <a:cubicBezTo>
                  <a:pt x="6087" y="0"/>
                  <a:pt x="0" y="6087"/>
                  <a:pt x="0" y="13526"/>
                </a:cubicBezTo>
                <a:lnTo>
                  <a:pt x="0" y="581634"/>
                </a:lnTo>
                <a:cubicBezTo>
                  <a:pt x="0" y="589074"/>
                  <a:pt x="6087" y="595161"/>
                  <a:pt x="13526" y="595161"/>
                </a:cubicBezTo>
                <a:lnTo>
                  <a:pt x="311107" y="595161"/>
                </a:lnTo>
                <a:cubicBezTo>
                  <a:pt x="318546" y="595161"/>
                  <a:pt x="324633" y="589074"/>
                  <a:pt x="324633" y="581634"/>
                </a:cubicBezTo>
                <a:lnTo>
                  <a:pt x="324633" y="13526"/>
                </a:lnTo>
                <a:cubicBezTo>
                  <a:pt x="324633" y="6087"/>
                  <a:pt x="318546" y="0"/>
                  <a:pt x="311107" y="0"/>
                </a:cubicBezTo>
                <a:close/>
              </a:path>
            </a:pathLst>
          </a:custGeom>
          <a:solidFill>
            <a:srgbClr val="000000"/>
          </a:solidFill>
          <a:ln w="6747" cap="flat">
            <a:noFill/>
            <a:prstDash val="solid"/>
            <a:miter/>
          </a:ln>
        </p:spPr>
        <p:txBody>
          <a:bodyPr rtlCol="0" anchor="ctr"/>
          <a:lstStyle/>
          <a:p>
            <a:endParaRPr lang="zh-CN" altLang="en-US"/>
          </a:p>
        </p:txBody>
      </p:sp>
      <p:cxnSp>
        <p:nvCxnSpPr>
          <p:cNvPr id="64" name="Elbow Connector 26">
            <a:extLst>
              <a:ext uri="{FF2B5EF4-FFF2-40B4-BE49-F238E27FC236}">
                <a16:creationId xmlns:a16="http://schemas.microsoft.com/office/drawing/2014/main" id="{5AA8C07E-0C6C-D399-DB84-19FE032C8A63}"/>
              </a:ext>
            </a:extLst>
          </p:cNvPr>
          <p:cNvCxnSpPr>
            <a:cxnSpLocks/>
          </p:cNvCxnSpPr>
          <p:nvPr/>
        </p:nvCxnSpPr>
        <p:spPr>
          <a:xfrm rot="10800000">
            <a:off x="6806305" y="4445788"/>
            <a:ext cx="1099957" cy="1017"/>
          </a:xfrm>
          <a:prstGeom prst="bent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5" name="TextBox 27">
            <a:extLst>
              <a:ext uri="{FF2B5EF4-FFF2-40B4-BE49-F238E27FC236}">
                <a16:creationId xmlns:a16="http://schemas.microsoft.com/office/drawing/2014/main" id="{06875A8E-6F07-A2AB-DC0C-34FFFC2E8FD8}"/>
              </a:ext>
            </a:extLst>
          </p:cNvPr>
          <p:cNvSpPr txBox="1"/>
          <p:nvPr/>
        </p:nvSpPr>
        <p:spPr>
          <a:xfrm>
            <a:off x="6563532" y="5496984"/>
            <a:ext cx="1706934" cy="307777"/>
          </a:xfrm>
          <a:prstGeom prst="rect">
            <a:avLst/>
          </a:prstGeom>
          <a:noFill/>
        </p:spPr>
        <p:txBody>
          <a:bodyPr wrap="square" lIns="0" tIns="0" rIns="0" bIns="0" rtlCol="0">
            <a:spAutoFit/>
          </a:bodyPr>
          <a:lstStyle/>
          <a:p>
            <a:pPr algn="ctr"/>
            <a:r>
              <a:rPr lang="en-US" altLang="zh-CN" sz="2000" b="1" dirty="0">
                <a:solidFill>
                  <a:srgbClr val="002060"/>
                </a:solidFill>
              </a:rPr>
              <a:t>App</a:t>
            </a:r>
            <a:r>
              <a:rPr lang="zh-CN" altLang="en-US" sz="2000" b="1" dirty="0">
                <a:solidFill>
                  <a:srgbClr val="002060"/>
                </a:solidFill>
              </a:rPr>
              <a:t> </a:t>
            </a:r>
            <a:r>
              <a:rPr lang="en-US" altLang="zh-CN" sz="2000" b="1" dirty="0">
                <a:solidFill>
                  <a:srgbClr val="002060"/>
                </a:solidFill>
              </a:rPr>
              <a:t>or</a:t>
            </a:r>
            <a:r>
              <a:rPr lang="zh-CN" altLang="en-US" sz="2000" b="1" dirty="0">
                <a:solidFill>
                  <a:srgbClr val="002060"/>
                </a:solidFill>
              </a:rPr>
              <a:t> </a:t>
            </a:r>
            <a:r>
              <a:rPr lang="en-US" altLang="zh-CN" sz="2000" b="1" dirty="0">
                <a:solidFill>
                  <a:srgbClr val="002060"/>
                </a:solidFill>
              </a:rPr>
              <a:t>OS</a:t>
            </a:r>
            <a:endParaRPr lang="en-CN" sz="2000" b="1" dirty="0">
              <a:solidFill>
                <a:srgbClr val="002060"/>
              </a:solidFill>
            </a:endParaRPr>
          </a:p>
        </p:txBody>
      </p:sp>
      <p:sp>
        <p:nvSpPr>
          <p:cNvPr id="66" name="Triangle 28">
            <a:extLst>
              <a:ext uri="{FF2B5EF4-FFF2-40B4-BE49-F238E27FC236}">
                <a16:creationId xmlns:a16="http://schemas.microsoft.com/office/drawing/2014/main" id="{997EBCAA-BD60-D4EC-B58E-24606E351359}"/>
              </a:ext>
            </a:extLst>
          </p:cNvPr>
          <p:cNvSpPr/>
          <p:nvPr/>
        </p:nvSpPr>
        <p:spPr>
          <a:xfrm rot="10800000">
            <a:off x="7288608" y="4341775"/>
            <a:ext cx="256783" cy="202316"/>
          </a:xfrm>
          <a:prstGeom prst="triangle">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cxnSp>
        <p:nvCxnSpPr>
          <p:cNvPr id="67" name="Straight Arrow Connector 30">
            <a:extLst>
              <a:ext uri="{FF2B5EF4-FFF2-40B4-BE49-F238E27FC236}">
                <a16:creationId xmlns:a16="http://schemas.microsoft.com/office/drawing/2014/main" id="{19FC65F6-2FAC-E98D-AEB6-48978FC176E5}"/>
              </a:ext>
            </a:extLst>
          </p:cNvPr>
          <p:cNvCxnSpPr>
            <a:cxnSpLocks/>
            <a:stCxn id="65" idx="0"/>
            <a:endCxn id="66" idx="0"/>
          </p:cNvCxnSpPr>
          <p:nvPr/>
        </p:nvCxnSpPr>
        <p:spPr>
          <a:xfrm flipV="1">
            <a:off x="7416999" y="4544091"/>
            <a:ext cx="0" cy="95289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8" name="TextBox 33">
            <a:extLst>
              <a:ext uri="{FF2B5EF4-FFF2-40B4-BE49-F238E27FC236}">
                <a16:creationId xmlns:a16="http://schemas.microsoft.com/office/drawing/2014/main" id="{02480057-E1A9-F1B7-7D38-2B409F9929B0}"/>
              </a:ext>
            </a:extLst>
          </p:cNvPr>
          <p:cNvSpPr txBox="1"/>
          <p:nvPr/>
        </p:nvSpPr>
        <p:spPr>
          <a:xfrm>
            <a:off x="7461822" y="4851531"/>
            <a:ext cx="1010692" cy="584775"/>
          </a:xfrm>
          <a:prstGeom prst="rect">
            <a:avLst/>
          </a:prstGeom>
          <a:noFill/>
        </p:spPr>
        <p:txBody>
          <a:bodyPr wrap="square" rtlCol="0">
            <a:spAutoFit/>
          </a:bodyPr>
          <a:lstStyle/>
          <a:p>
            <a:r>
              <a:rPr lang="en-US" altLang="zh-CN" sz="1600" i="1" dirty="0"/>
              <a:t>Memory</a:t>
            </a:r>
            <a:r>
              <a:rPr lang="zh-CN" altLang="en-US" sz="1600" i="1" dirty="0"/>
              <a:t> </a:t>
            </a:r>
            <a:r>
              <a:rPr lang="en-US" altLang="zh-CN" sz="1600" i="1" dirty="0"/>
              <a:t>budge</a:t>
            </a:r>
            <a:r>
              <a:rPr lang="zh-CN" altLang="en-US" sz="1600" i="1" dirty="0"/>
              <a:t> </a:t>
            </a:r>
            <a:endParaRPr lang="en-CN" sz="1600" i="1" dirty="0"/>
          </a:p>
        </p:txBody>
      </p:sp>
      <p:grpSp>
        <p:nvGrpSpPr>
          <p:cNvPr id="97" name="Graphic 143" descr="Database">
            <a:extLst>
              <a:ext uri="{FF2B5EF4-FFF2-40B4-BE49-F238E27FC236}">
                <a16:creationId xmlns:a16="http://schemas.microsoft.com/office/drawing/2014/main" id="{6987B8FA-D1CD-6D64-5F1B-38FD3C27F934}"/>
              </a:ext>
            </a:extLst>
          </p:cNvPr>
          <p:cNvGrpSpPr/>
          <p:nvPr/>
        </p:nvGrpSpPr>
        <p:grpSpPr>
          <a:xfrm>
            <a:off x="2256917" y="5044516"/>
            <a:ext cx="388327" cy="527016"/>
            <a:chOff x="2256917" y="5044516"/>
            <a:chExt cx="388327" cy="527016"/>
          </a:xfrm>
          <a:solidFill>
            <a:srgbClr val="000000"/>
          </a:solidFill>
        </p:grpSpPr>
        <p:sp>
          <p:nvSpPr>
            <p:cNvPr id="98" name="任意形状 97">
              <a:extLst>
                <a:ext uri="{FF2B5EF4-FFF2-40B4-BE49-F238E27FC236}">
                  <a16:creationId xmlns:a16="http://schemas.microsoft.com/office/drawing/2014/main" id="{F5D67572-36E5-451A-ADFB-36D7564BF599}"/>
                </a:ext>
              </a:extLst>
            </p:cNvPr>
            <p:cNvSpPr/>
            <p:nvPr/>
          </p:nvSpPr>
          <p:spPr>
            <a:xfrm>
              <a:off x="2256917" y="5044516"/>
              <a:ext cx="388327" cy="110950"/>
            </a:xfrm>
            <a:custGeom>
              <a:avLst/>
              <a:gdLst>
                <a:gd name="connsiteX0" fmla="*/ 388328 w 388327"/>
                <a:gd name="connsiteY0" fmla="*/ 55475 h 110950"/>
                <a:gd name="connsiteX1" fmla="*/ 194164 w 388327"/>
                <a:gd name="connsiteY1" fmla="*/ 110951 h 110950"/>
                <a:gd name="connsiteX2" fmla="*/ 0 w 388327"/>
                <a:gd name="connsiteY2" fmla="*/ 55475 h 110950"/>
                <a:gd name="connsiteX3" fmla="*/ 194164 w 388327"/>
                <a:gd name="connsiteY3" fmla="*/ 0 h 110950"/>
                <a:gd name="connsiteX4" fmla="*/ 388328 w 388327"/>
                <a:gd name="connsiteY4" fmla="*/ 55475 h 1109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8327" h="110950">
                  <a:moveTo>
                    <a:pt x="388328" y="55475"/>
                  </a:moveTo>
                  <a:cubicBezTo>
                    <a:pt x="388328" y="86114"/>
                    <a:pt x="301398" y="110951"/>
                    <a:pt x="194164" y="110951"/>
                  </a:cubicBezTo>
                  <a:cubicBezTo>
                    <a:pt x="86930" y="110951"/>
                    <a:pt x="0" y="86114"/>
                    <a:pt x="0" y="55475"/>
                  </a:cubicBezTo>
                  <a:cubicBezTo>
                    <a:pt x="0" y="24837"/>
                    <a:pt x="86930" y="0"/>
                    <a:pt x="194164" y="0"/>
                  </a:cubicBezTo>
                  <a:cubicBezTo>
                    <a:pt x="301398" y="0"/>
                    <a:pt x="388328" y="24837"/>
                    <a:pt x="388328" y="55475"/>
                  </a:cubicBezTo>
                  <a:close/>
                </a:path>
              </a:pathLst>
            </a:custGeom>
            <a:solidFill>
              <a:srgbClr val="000000"/>
            </a:solidFill>
            <a:ln w="6846" cap="flat">
              <a:noFill/>
              <a:prstDash val="solid"/>
              <a:miter/>
            </a:ln>
          </p:spPr>
          <p:txBody>
            <a:bodyPr rtlCol="0" anchor="ctr"/>
            <a:lstStyle/>
            <a:p>
              <a:endParaRPr lang="zh-CN" altLang="en-US"/>
            </a:p>
          </p:txBody>
        </p:sp>
        <p:sp>
          <p:nvSpPr>
            <p:cNvPr id="99" name="任意形状 98">
              <a:extLst>
                <a:ext uri="{FF2B5EF4-FFF2-40B4-BE49-F238E27FC236}">
                  <a16:creationId xmlns:a16="http://schemas.microsoft.com/office/drawing/2014/main" id="{6CC1AA9F-4C81-EAB1-EFAF-AB3982F698DF}"/>
                </a:ext>
              </a:extLst>
            </p:cNvPr>
            <p:cNvSpPr/>
            <p:nvPr/>
          </p:nvSpPr>
          <p:spPr>
            <a:xfrm>
              <a:off x="2256917" y="5127729"/>
              <a:ext cx="388327" cy="166426"/>
            </a:xfrm>
            <a:custGeom>
              <a:avLst/>
              <a:gdLst>
                <a:gd name="connsiteX0" fmla="*/ 332853 w 388327"/>
                <a:gd name="connsiteY0" fmla="*/ 110951 h 166426"/>
                <a:gd name="connsiteX1" fmla="*/ 318984 w 388327"/>
                <a:gd name="connsiteY1" fmla="*/ 97082 h 166426"/>
                <a:gd name="connsiteX2" fmla="*/ 332853 w 388327"/>
                <a:gd name="connsiteY2" fmla="*/ 83213 h 166426"/>
                <a:gd name="connsiteX3" fmla="*/ 346721 w 388327"/>
                <a:gd name="connsiteY3" fmla="*/ 97082 h 166426"/>
                <a:gd name="connsiteX4" fmla="*/ 332853 w 388327"/>
                <a:gd name="connsiteY4" fmla="*/ 110951 h 166426"/>
                <a:gd name="connsiteX5" fmla="*/ 194164 w 388327"/>
                <a:gd name="connsiteY5" fmla="*/ 55475 h 166426"/>
                <a:gd name="connsiteX6" fmla="*/ 0 w 388327"/>
                <a:gd name="connsiteY6" fmla="*/ 0 h 166426"/>
                <a:gd name="connsiteX7" fmla="*/ 0 w 388327"/>
                <a:gd name="connsiteY7" fmla="*/ 110951 h 166426"/>
                <a:gd name="connsiteX8" fmla="*/ 194164 w 388327"/>
                <a:gd name="connsiteY8" fmla="*/ 166426 h 166426"/>
                <a:gd name="connsiteX9" fmla="*/ 388328 w 388327"/>
                <a:gd name="connsiteY9" fmla="*/ 110951 h 166426"/>
                <a:gd name="connsiteX10" fmla="*/ 388328 w 388327"/>
                <a:gd name="connsiteY10" fmla="*/ 0 h 166426"/>
                <a:gd name="connsiteX11" fmla="*/ 194164 w 388327"/>
                <a:gd name="connsiteY11" fmla="*/ 55475 h 166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8327" h="166426">
                  <a:moveTo>
                    <a:pt x="332853" y="110951"/>
                  </a:moveTo>
                  <a:cubicBezTo>
                    <a:pt x="324531" y="110951"/>
                    <a:pt x="318984" y="105403"/>
                    <a:pt x="318984" y="97082"/>
                  </a:cubicBezTo>
                  <a:cubicBezTo>
                    <a:pt x="318984" y="88761"/>
                    <a:pt x="324531" y="83213"/>
                    <a:pt x="332853" y="83213"/>
                  </a:cubicBezTo>
                  <a:cubicBezTo>
                    <a:pt x="341174" y="83213"/>
                    <a:pt x="346721" y="88761"/>
                    <a:pt x="346721" y="97082"/>
                  </a:cubicBezTo>
                  <a:cubicBezTo>
                    <a:pt x="346721" y="105403"/>
                    <a:pt x="341174" y="110951"/>
                    <a:pt x="332853" y="110951"/>
                  </a:cubicBezTo>
                  <a:close/>
                  <a:moveTo>
                    <a:pt x="194164" y="55475"/>
                  </a:moveTo>
                  <a:cubicBezTo>
                    <a:pt x="87374" y="55475"/>
                    <a:pt x="0" y="30511"/>
                    <a:pt x="0" y="0"/>
                  </a:cubicBezTo>
                  <a:lnTo>
                    <a:pt x="0" y="110951"/>
                  </a:lnTo>
                  <a:cubicBezTo>
                    <a:pt x="0" y="141462"/>
                    <a:pt x="87374" y="166426"/>
                    <a:pt x="194164" y="166426"/>
                  </a:cubicBezTo>
                  <a:cubicBezTo>
                    <a:pt x="300954" y="166426"/>
                    <a:pt x="388328" y="141462"/>
                    <a:pt x="388328" y="110951"/>
                  </a:cubicBezTo>
                  <a:lnTo>
                    <a:pt x="388328" y="0"/>
                  </a:lnTo>
                  <a:cubicBezTo>
                    <a:pt x="388328" y="30511"/>
                    <a:pt x="300954" y="55475"/>
                    <a:pt x="194164" y="55475"/>
                  </a:cubicBezTo>
                  <a:close/>
                </a:path>
              </a:pathLst>
            </a:custGeom>
            <a:solidFill>
              <a:srgbClr val="000000"/>
            </a:solidFill>
            <a:ln w="6846" cap="flat">
              <a:noFill/>
              <a:prstDash val="solid"/>
              <a:miter/>
            </a:ln>
          </p:spPr>
          <p:txBody>
            <a:bodyPr rtlCol="0" anchor="ctr"/>
            <a:lstStyle/>
            <a:p>
              <a:endParaRPr lang="zh-CN" altLang="en-US"/>
            </a:p>
          </p:txBody>
        </p:sp>
        <p:sp>
          <p:nvSpPr>
            <p:cNvPr id="100" name="任意形状 99">
              <a:extLst>
                <a:ext uri="{FF2B5EF4-FFF2-40B4-BE49-F238E27FC236}">
                  <a16:creationId xmlns:a16="http://schemas.microsoft.com/office/drawing/2014/main" id="{E70B9F72-CC5A-A349-1B07-7C655051DF7B}"/>
                </a:ext>
              </a:extLst>
            </p:cNvPr>
            <p:cNvSpPr/>
            <p:nvPr/>
          </p:nvSpPr>
          <p:spPr>
            <a:xfrm>
              <a:off x="2256917" y="5266417"/>
              <a:ext cx="388327" cy="166426"/>
            </a:xfrm>
            <a:custGeom>
              <a:avLst/>
              <a:gdLst>
                <a:gd name="connsiteX0" fmla="*/ 332853 w 388327"/>
                <a:gd name="connsiteY0" fmla="*/ 110951 h 166426"/>
                <a:gd name="connsiteX1" fmla="*/ 318984 w 388327"/>
                <a:gd name="connsiteY1" fmla="*/ 97082 h 166426"/>
                <a:gd name="connsiteX2" fmla="*/ 332853 w 388327"/>
                <a:gd name="connsiteY2" fmla="*/ 83213 h 166426"/>
                <a:gd name="connsiteX3" fmla="*/ 346721 w 388327"/>
                <a:gd name="connsiteY3" fmla="*/ 97082 h 166426"/>
                <a:gd name="connsiteX4" fmla="*/ 332853 w 388327"/>
                <a:gd name="connsiteY4" fmla="*/ 110951 h 166426"/>
                <a:gd name="connsiteX5" fmla="*/ 194164 w 388327"/>
                <a:gd name="connsiteY5" fmla="*/ 55475 h 166426"/>
                <a:gd name="connsiteX6" fmla="*/ 0 w 388327"/>
                <a:gd name="connsiteY6" fmla="*/ 0 h 166426"/>
                <a:gd name="connsiteX7" fmla="*/ 0 w 388327"/>
                <a:gd name="connsiteY7" fmla="*/ 110951 h 166426"/>
                <a:gd name="connsiteX8" fmla="*/ 194164 w 388327"/>
                <a:gd name="connsiteY8" fmla="*/ 166426 h 166426"/>
                <a:gd name="connsiteX9" fmla="*/ 388328 w 388327"/>
                <a:gd name="connsiteY9" fmla="*/ 110951 h 166426"/>
                <a:gd name="connsiteX10" fmla="*/ 388328 w 388327"/>
                <a:gd name="connsiteY10" fmla="*/ 0 h 166426"/>
                <a:gd name="connsiteX11" fmla="*/ 194164 w 388327"/>
                <a:gd name="connsiteY11" fmla="*/ 55475 h 166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8327" h="166426">
                  <a:moveTo>
                    <a:pt x="332853" y="110951"/>
                  </a:moveTo>
                  <a:cubicBezTo>
                    <a:pt x="324531" y="110951"/>
                    <a:pt x="318984" y="105403"/>
                    <a:pt x="318984" y="97082"/>
                  </a:cubicBezTo>
                  <a:cubicBezTo>
                    <a:pt x="318984" y="88761"/>
                    <a:pt x="324531" y="83213"/>
                    <a:pt x="332853" y="83213"/>
                  </a:cubicBezTo>
                  <a:cubicBezTo>
                    <a:pt x="341174" y="83213"/>
                    <a:pt x="346721" y="88761"/>
                    <a:pt x="346721" y="97082"/>
                  </a:cubicBezTo>
                  <a:cubicBezTo>
                    <a:pt x="346721" y="105403"/>
                    <a:pt x="341174" y="110951"/>
                    <a:pt x="332853" y="110951"/>
                  </a:cubicBezTo>
                  <a:close/>
                  <a:moveTo>
                    <a:pt x="194164" y="55475"/>
                  </a:moveTo>
                  <a:cubicBezTo>
                    <a:pt x="87374" y="55475"/>
                    <a:pt x="0" y="30511"/>
                    <a:pt x="0" y="0"/>
                  </a:cubicBezTo>
                  <a:lnTo>
                    <a:pt x="0" y="110951"/>
                  </a:lnTo>
                  <a:cubicBezTo>
                    <a:pt x="0" y="141462"/>
                    <a:pt x="87374" y="166426"/>
                    <a:pt x="194164" y="166426"/>
                  </a:cubicBezTo>
                  <a:cubicBezTo>
                    <a:pt x="300954" y="166426"/>
                    <a:pt x="388328" y="141462"/>
                    <a:pt x="388328" y="110951"/>
                  </a:cubicBezTo>
                  <a:lnTo>
                    <a:pt x="388328" y="0"/>
                  </a:lnTo>
                  <a:cubicBezTo>
                    <a:pt x="388328" y="30511"/>
                    <a:pt x="300954" y="55475"/>
                    <a:pt x="194164" y="55475"/>
                  </a:cubicBezTo>
                  <a:close/>
                </a:path>
              </a:pathLst>
            </a:custGeom>
            <a:solidFill>
              <a:srgbClr val="000000"/>
            </a:solidFill>
            <a:ln w="6846" cap="flat">
              <a:noFill/>
              <a:prstDash val="solid"/>
              <a:miter/>
            </a:ln>
          </p:spPr>
          <p:txBody>
            <a:bodyPr rtlCol="0" anchor="ctr"/>
            <a:lstStyle/>
            <a:p>
              <a:endParaRPr lang="zh-CN" altLang="en-US"/>
            </a:p>
          </p:txBody>
        </p:sp>
        <p:sp>
          <p:nvSpPr>
            <p:cNvPr id="101" name="任意形状 100">
              <a:extLst>
                <a:ext uri="{FF2B5EF4-FFF2-40B4-BE49-F238E27FC236}">
                  <a16:creationId xmlns:a16="http://schemas.microsoft.com/office/drawing/2014/main" id="{B19EE177-4581-FEFB-E85B-42CB1C24F9ED}"/>
                </a:ext>
              </a:extLst>
            </p:cNvPr>
            <p:cNvSpPr/>
            <p:nvPr/>
          </p:nvSpPr>
          <p:spPr>
            <a:xfrm>
              <a:off x="2256917" y="5405106"/>
              <a:ext cx="388327" cy="166426"/>
            </a:xfrm>
            <a:custGeom>
              <a:avLst/>
              <a:gdLst>
                <a:gd name="connsiteX0" fmla="*/ 332853 w 388327"/>
                <a:gd name="connsiteY0" fmla="*/ 110951 h 166426"/>
                <a:gd name="connsiteX1" fmla="*/ 318984 w 388327"/>
                <a:gd name="connsiteY1" fmla="*/ 97082 h 166426"/>
                <a:gd name="connsiteX2" fmla="*/ 332853 w 388327"/>
                <a:gd name="connsiteY2" fmla="*/ 83213 h 166426"/>
                <a:gd name="connsiteX3" fmla="*/ 346721 w 388327"/>
                <a:gd name="connsiteY3" fmla="*/ 97082 h 166426"/>
                <a:gd name="connsiteX4" fmla="*/ 332853 w 388327"/>
                <a:gd name="connsiteY4" fmla="*/ 110951 h 166426"/>
                <a:gd name="connsiteX5" fmla="*/ 194164 w 388327"/>
                <a:gd name="connsiteY5" fmla="*/ 55475 h 166426"/>
                <a:gd name="connsiteX6" fmla="*/ 0 w 388327"/>
                <a:gd name="connsiteY6" fmla="*/ 0 h 166426"/>
                <a:gd name="connsiteX7" fmla="*/ 0 w 388327"/>
                <a:gd name="connsiteY7" fmla="*/ 110951 h 166426"/>
                <a:gd name="connsiteX8" fmla="*/ 194164 w 388327"/>
                <a:gd name="connsiteY8" fmla="*/ 166426 h 166426"/>
                <a:gd name="connsiteX9" fmla="*/ 388328 w 388327"/>
                <a:gd name="connsiteY9" fmla="*/ 110951 h 166426"/>
                <a:gd name="connsiteX10" fmla="*/ 388328 w 388327"/>
                <a:gd name="connsiteY10" fmla="*/ 0 h 166426"/>
                <a:gd name="connsiteX11" fmla="*/ 194164 w 388327"/>
                <a:gd name="connsiteY11" fmla="*/ 55475 h 166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8327" h="166426">
                  <a:moveTo>
                    <a:pt x="332853" y="110951"/>
                  </a:moveTo>
                  <a:cubicBezTo>
                    <a:pt x="324531" y="110951"/>
                    <a:pt x="318984" y="105403"/>
                    <a:pt x="318984" y="97082"/>
                  </a:cubicBezTo>
                  <a:cubicBezTo>
                    <a:pt x="318984" y="88761"/>
                    <a:pt x="324531" y="83213"/>
                    <a:pt x="332853" y="83213"/>
                  </a:cubicBezTo>
                  <a:cubicBezTo>
                    <a:pt x="341174" y="83213"/>
                    <a:pt x="346721" y="88761"/>
                    <a:pt x="346721" y="97082"/>
                  </a:cubicBezTo>
                  <a:cubicBezTo>
                    <a:pt x="346721" y="105403"/>
                    <a:pt x="341174" y="110951"/>
                    <a:pt x="332853" y="110951"/>
                  </a:cubicBezTo>
                  <a:close/>
                  <a:moveTo>
                    <a:pt x="194164" y="55475"/>
                  </a:moveTo>
                  <a:cubicBezTo>
                    <a:pt x="87374" y="55475"/>
                    <a:pt x="0" y="30511"/>
                    <a:pt x="0" y="0"/>
                  </a:cubicBezTo>
                  <a:lnTo>
                    <a:pt x="0" y="110951"/>
                  </a:lnTo>
                  <a:cubicBezTo>
                    <a:pt x="0" y="141462"/>
                    <a:pt x="87374" y="166426"/>
                    <a:pt x="194164" y="166426"/>
                  </a:cubicBezTo>
                  <a:cubicBezTo>
                    <a:pt x="300954" y="166426"/>
                    <a:pt x="388328" y="141462"/>
                    <a:pt x="388328" y="110951"/>
                  </a:cubicBezTo>
                  <a:lnTo>
                    <a:pt x="388328" y="0"/>
                  </a:lnTo>
                  <a:cubicBezTo>
                    <a:pt x="388328" y="30511"/>
                    <a:pt x="300954" y="55475"/>
                    <a:pt x="194164" y="55475"/>
                  </a:cubicBezTo>
                  <a:close/>
                </a:path>
              </a:pathLst>
            </a:custGeom>
            <a:solidFill>
              <a:srgbClr val="000000"/>
            </a:solidFill>
            <a:ln w="6846" cap="flat">
              <a:noFill/>
              <a:prstDash val="solid"/>
              <a:miter/>
            </a:ln>
          </p:spPr>
          <p:txBody>
            <a:bodyPr rtlCol="0" anchor="ctr"/>
            <a:lstStyle/>
            <a:p>
              <a:endParaRPr lang="zh-CN" altLang="en-US"/>
            </a:p>
          </p:txBody>
        </p:sp>
      </p:grpSp>
      <p:sp>
        <p:nvSpPr>
          <p:cNvPr id="70" name="TextBox 174">
            <a:extLst>
              <a:ext uri="{FF2B5EF4-FFF2-40B4-BE49-F238E27FC236}">
                <a16:creationId xmlns:a16="http://schemas.microsoft.com/office/drawing/2014/main" id="{4260655D-D13C-8F01-EE3D-9288FB11C439}"/>
              </a:ext>
            </a:extLst>
          </p:cNvPr>
          <p:cNvSpPr txBox="1"/>
          <p:nvPr/>
        </p:nvSpPr>
        <p:spPr>
          <a:xfrm>
            <a:off x="2635795" y="3146440"/>
            <a:ext cx="1770833" cy="584775"/>
          </a:xfrm>
          <a:prstGeom prst="rect">
            <a:avLst/>
          </a:prstGeom>
          <a:noFill/>
        </p:spPr>
        <p:txBody>
          <a:bodyPr wrap="square" rtlCol="0">
            <a:spAutoFit/>
          </a:bodyPr>
          <a:lstStyle/>
          <a:p>
            <a:r>
              <a:rPr lang="en-US" altLang="zh-CN" sz="1600" i="1" dirty="0"/>
              <a:t>Deployed</a:t>
            </a:r>
            <a:r>
              <a:rPr lang="zh-CN" altLang="en-US" sz="1600" i="1" dirty="0"/>
              <a:t> </a:t>
            </a:r>
            <a:endParaRPr lang="en-US" altLang="zh-CN" sz="1600" i="1" dirty="0"/>
          </a:p>
          <a:p>
            <a:r>
              <a:rPr lang="en-US" altLang="zh-CN" sz="1600" i="1" dirty="0"/>
              <a:t>DNN</a:t>
            </a:r>
            <a:endParaRPr lang="en-CN" sz="1600" i="1" dirty="0"/>
          </a:p>
        </p:txBody>
      </p:sp>
      <p:cxnSp>
        <p:nvCxnSpPr>
          <p:cNvPr id="71" name="Elbow Connector 127">
            <a:extLst>
              <a:ext uri="{FF2B5EF4-FFF2-40B4-BE49-F238E27FC236}">
                <a16:creationId xmlns:a16="http://schemas.microsoft.com/office/drawing/2014/main" id="{EB1E4CDD-4B95-8C43-4C7C-2C3FFC1987D7}"/>
              </a:ext>
            </a:extLst>
          </p:cNvPr>
          <p:cNvCxnSpPr>
            <a:cxnSpLocks/>
          </p:cNvCxnSpPr>
          <p:nvPr/>
        </p:nvCxnSpPr>
        <p:spPr>
          <a:xfrm>
            <a:off x="2457428" y="4171128"/>
            <a:ext cx="1686773" cy="274660"/>
          </a:xfrm>
          <a:prstGeom prst="bentConnector3">
            <a:avLst>
              <a:gd name="adj1" fmla="val 718"/>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30">
            <a:extLst>
              <a:ext uri="{FF2B5EF4-FFF2-40B4-BE49-F238E27FC236}">
                <a16:creationId xmlns:a16="http://schemas.microsoft.com/office/drawing/2014/main" id="{D86D0948-D2C0-B0A3-5313-229A82706F4F}"/>
              </a:ext>
            </a:extLst>
          </p:cNvPr>
          <p:cNvCxnSpPr>
            <a:cxnSpLocks/>
          </p:cNvCxnSpPr>
          <p:nvPr/>
        </p:nvCxnSpPr>
        <p:spPr>
          <a:xfrm>
            <a:off x="8184654" y="3564330"/>
            <a:ext cx="0" cy="57828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3" name="Elbow Connector 127">
            <a:extLst>
              <a:ext uri="{FF2B5EF4-FFF2-40B4-BE49-F238E27FC236}">
                <a16:creationId xmlns:a16="http://schemas.microsoft.com/office/drawing/2014/main" id="{2B8CFD56-3EDA-AF7C-2590-35912E15CD2E}"/>
              </a:ext>
            </a:extLst>
          </p:cNvPr>
          <p:cNvCxnSpPr>
            <a:cxnSpLocks/>
          </p:cNvCxnSpPr>
          <p:nvPr/>
        </p:nvCxnSpPr>
        <p:spPr>
          <a:xfrm rot="5400000" flipH="1" flipV="1">
            <a:off x="3155908" y="3986878"/>
            <a:ext cx="283469" cy="1693121"/>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4" name="TextBox 13">
            <a:extLst>
              <a:ext uri="{FF2B5EF4-FFF2-40B4-BE49-F238E27FC236}">
                <a16:creationId xmlns:a16="http://schemas.microsoft.com/office/drawing/2014/main" id="{D1385AA7-6B76-CBD6-EF46-9B40AD7DBCFF}"/>
              </a:ext>
            </a:extLst>
          </p:cNvPr>
          <p:cNvSpPr txBox="1"/>
          <p:nvPr/>
        </p:nvSpPr>
        <p:spPr>
          <a:xfrm>
            <a:off x="2195372" y="1518213"/>
            <a:ext cx="1137319" cy="646331"/>
          </a:xfrm>
          <a:prstGeom prst="rect">
            <a:avLst/>
          </a:prstGeom>
          <a:noFill/>
        </p:spPr>
        <p:txBody>
          <a:bodyPr wrap="square" rtlCol="0">
            <a:spAutoFit/>
          </a:bodyPr>
          <a:lstStyle/>
          <a:p>
            <a:r>
              <a:rPr lang="en-US" altLang="zh-CN" b="1" dirty="0">
                <a:latin typeface="Helvetica" pitchFamily="2" charset="0"/>
              </a:rPr>
              <a:t>Decision </a:t>
            </a:r>
          </a:p>
          <a:p>
            <a:r>
              <a:rPr lang="en-US" altLang="zh-CN" b="1" dirty="0">
                <a:latin typeface="Helvetica" pitchFamily="2" charset="0"/>
              </a:rPr>
              <a:t>stage</a:t>
            </a:r>
            <a:endParaRPr lang="en-CN" b="1" dirty="0">
              <a:latin typeface="Helvetica" pitchFamily="2" charset="0"/>
            </a:endParaRPr>
          </a:p>
        </p:txBody>
      </p:sp>
      <p:sp>
        <p:nvSpPr>
          <p:cNvPr id="75" name="TextBox 13">
            <a:extLst>
              <a:ext uri="{FF2B5EF4-FFF2-40B4-BE49-F238E27FC236}">
                <a16:creationId xmlns:a16="http://schemas.microsoft.com/office/drawing/2014/main" id="{5D2C6E90-9205-D873-600D-A6FECE2EBDE5}"/>
              </a:ext>
            </a:extLst>
          </p:cNvPr>
          <p:cNvSpPr txBox="1"/>
          <p:nvPr/>
        </p:nvSpPr>
        <p:spPr>
          <a:xfrm>
            <a:off x="2212986" y="5768786"/>
            <a:ext cx="2278171" cy="369332"/>
          </a:xfrm>
          <a:prstGeom prst="rect">
            <a:avLst/>
          </a:prstGeom>
          <a:noFill/>
        </p:spPr>
        <p:txBody>
          <a:bodyPr wrap="square" rtlCol="0">
            <a:spAutoFit/>
          </a:bodyPr>
          <a:lstStyle/>
          <a:p>
            <a:r>
              <a:rPr lang="en-US" altLang="zh-CN" b="1" dirty="0">
                <a:latin typeface="Helvetica" pitchFamily="2" charset="0"/>
              </a:rPr>
              <a:t>Execution stage</a:t>
            </a:r>
            <a:endParaRPr lang="en-CN" b="1" dirty="0">
              <a:latin typeface="Helvetica" pitchFamily="2" charset="0"/>
            </a:endParaRPr>
          </a:p>
        </p:txBody>
      </p:sp>
      <p:sp>
        <p:nvSpPr>
          <p:cNvPr id="76" name="TextBox 174">
            <a:extLst>
              <a:ext uri="{FF2B5EF4-FFF2-40B4-BE49-F238E27FC236}">
                <a16:creationId xmlns:a16="http://schemas.microsoft.com/office/drawing/2014/main" id="{0B45CA7F-D756-6D89-A4EE-C3DB9070C92C}"/>
              </a:ext>
            </a:extLst>
          </p:cNvPr>
          <p:cNvSpPr txBox="1"/>
          <p:nvPr/>
        </p:nvSpPr>
        <p:spPr>
          <a:xfrm>
            <a:off x="2655274" y="5147685"/>
            <a:ext cx="1770833" cy="338554"/>
          </a:xfrm>
          <a:prstGeom prst="rect">
            <a:avLst/>
          </a:prstGeom>
          <a:noFill/>
        </p:spPr>
        <p:txBody>
          <a:bodyPr wrap="square" rtlCol="0">
            <a:spAutoFit/>
          </a:bodyPr>
          <a:lstStyle/>
          <a:p>
            <a:r>
              <a:rPr lang="en-US" altLang="zh-CN" sz="1600" i="1" dirty="0"/>
              <a:t>Dataset</a:t>
            </a:r>
            <a:endParaRPr lang="en-CN" sz="1600" i="1" dirty="0"/>
          </a:p>
        </p:txBody>
      </p:sp>
      <p:sp>
        <p:nvSpPr>
          <p:cNvPr id="77" name="Rectangle 12">
            <a:extLst>
              <a:ext uri="{FF2B5EF4-FFF2-40B4-BE49-F238E27FC236}">
                <a16:creationId xmlns:a16="http://schemas.microsoft.com/office/drawing/2014/main" id="{3BDF6EFB-3B8A-0748-93F5-DD366917055F}"/>
              </a:ext>
            </a:extLst>
          </p:cNvPr>
          <p:cNvSpPr/>
          <p:nvPr/>
        </p:nvSpPr>
        <p:spPr>
          <a:xfrm>
            <a:off x="4144201" y="4046959"/>
            <a:ext cx="2653643" cy="117566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zh-CN" dirty="0">
                <a:solidFill>
                  <a:schemeClr val="tx1"/>
                </a:solidFill>
              </a:rPr>
              <a:t>Execution</a:t>
            </a:r>
            <a:r>
              <a:rPr lang="zh-CN" altLang="en-US" dirty="0">
                <a:solidFill>
                  <a:schemeClr val="tx1"/>
                </a:solidFill>
              </a:rPr>
              <a:t> </a:t>
            </a:r>
            <a:r>
              <a:rPr lang="en-US" altLang="zh-CN" dirty="0">
                <a:solidFill>
                  <a:schemeClr val="tx1"/>
                </a:solidFill>
              </a:rPr>
              <a:t>engine</a:t>
            </a:r>
            <a:endParaRPr lang="en-CN" dirty="0">
              <a:solidFill>
                <a:schemeClr val="tx1"/>
              </a:solidFill>
            </a:endParaRPr>
          </a:p>
        </p:txBody>
      </p:sp>
      <p:sp>
        <p:nvSpPr>
          <p:cNvPr id="78" name="Rectangle 38">
            <a:extLst>
              <a:ext uri="{FF2B5EF4-FFF2-40B4-BE49-F238E27FC236}">
                <a16:creationId xmlns:a16="http://schemas.microsoft.com/office/drawing/2014/main" id="{30C52BC3-7E29-D6A5-6BE5-CBA9B5BDC332}"/>
              </a:ext>
            </a:extLst>
          </p:cNvPr>
          <p:cNvSpPr/>
          <p:nvPr/>
        </p:nvSpPr>
        <p:spPr>
          <a:xfrm>
            <a:off x="4352030" y="4507991"/>
            <a:ext cx="1016035" cy="492111"/>
          </a:xfrm>
          <a:prstGeom prst="rect">
            <a:avLst/>
          </a:prstGeom>
          <a:solidFill>
            <a:schemeClr val="bg2">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Training</a:t>
            </a:r>
            <a:r>
              <a:rPr lang="zh-CN" altLang="en-US" sz="1400" dirty="0">
                <a:solidFill>
                  <a:schemeClr val="tx1"/>
                </a:solidFill>
              </a:rPr>
              <a:t> </a:t>
            </a:r>
            <a:r>
              <a:rPr lang="en-US" altLang="zh-CN" sz="1400" dirty="0">
                <a:solidFill>
                  <a:schemeClr val="tx1"/>
                </a:solidFill>
              </a:rPr>
              <a:t>engine</a:t>
            </a:r>
            <a:endParaRPr lang="en-CN" sz="1400" dirty="0">
              <a:solidFill>
                <a:schemeClr val="tx1"/>
              </a:solidFill>
            </a:endParaRPr>
          </a:p>
        </p:txBody>
      </p:sp>
      <p:sp>
        <p:nvSpPr>
          <p:cNvPr id="79" name="Rectangle 39">
            <a:extLst>
              <a:ext uri="{FF2B5EF4-FFF2-40B4-BE49-F238E27FC236}">
                <a16:creationId xmlns:a16="http://schemas.microsoft.com/office/drawing/2014/main" id="{7ED7CED8-5FFF-7B95-555C-5062F8CEED85}"/>
              </a:ext>
            </a:extLst>
          </p:cNvPr>
          <p:cNvSpPr/>
          <p:nvPr/>
        </p:nvSpPr>
        <p:spPr>
          <a:xfrm>
            <a:off x="5646348" y="4511270"/>
            <a:ext cx="1016034" cy="484638"/>
          </a:xfrm>
          <a:prstGeom prst="rect">
            <a:avLst/>
          </a:prstGeom>
          <a:solidFill>
            <a:schemeClr val="bg2">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tx1"/>
                </a:solidFill>
              </a:rPr>
              <a:t>Adapting engine</a:t>
            </a:r>
            <a:endParaRPr lang="en-CN" sz="1400" dirty="0">
              <a:solidFill>
                <a:schemeClr val="tx1"/>
              </a:solidFill>
            </a:endParaRPr>
          </a:p>
        </p:txBody>
      </p:sp>
      <p:sp>
        <p:nvSpPr>
          <p:cNvPr id="80" name="上下箭头 79">
            <a:extLst>
              <a:ext uri="{FF2B5EF4-FFF2-40B4-BE49-F238E27FC236}">
                <a16:creationId xmlns:a16="http://schemas.microsoft.com/office/drawing/2014/main" id="{663994F4-2A6C-35E1-840C-861356C1F5B7}"/>
              </a:ext>
            </a:extLst>
          </p:cNvPr>
          <p:cNvSpPr/>
          <p:nvPr/>
        </p:nvSpPr>
        <p:spPr>
          <a:xfrm rot="5400000">
            <a:off x="5449823" y="4621461"/>
            <a:ext cx="119641" cy="263322"/>
          </a:xfrm>
          <a:prstGeom prst="upDown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81" name="Graphic 11" descr="Smart Phone">
            <a:extLst>
              <a:ext uri="{FF2B5EF4-FFF2-40B4-BE49-F238E27FC236}">
                <a16:creationId xmlns:a16="http://schemas.microsoft.com/office/drawing/2014/main" id="{66DC6C1A-0DF6-68BD-E672-9A2ACBE3A77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404433" y="1476203"/>
            <a:ext cx="441591" cy="441591"/>
          </a:xfrm>
          <a:prstGeom prst="rect">
            <a:avLst/>
          </a:prstGeom>
        </p:spPr>
      </p:pic>
      <p:pic>
        <p:nvPicPr>
          <p:cNvPr id="82" name="Graphic 23" descr="Smart Phone">
            <a:extLst>
              <a:ext uri="{FF2B5EF4-FFF2-40B4-BE49-F238E27FC236}">
                <a16:creationId xmlns:a16="http://schemas.microsoft.com/office/drawing/2014/main" id="{0A8BF70F-EC61-813F-394F-3760F8E93F3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26143" y="1476203"/>
            <a:ext cx="441591" cy="441591"/>
          </a:xfrm>
          <a:prstGeom prst="rect">
            <a:avLst/>
          </a:prstGeom>
        </p:spPr>
      </p:pic>
      <p:pic>
        <p:nvPicPr>
          <p:cNvPr id="83" name="Graphic 24" descr="Smart Phone">
            <a:extLst>
              <a:ext uri="{FF2B5EF4-FFF2-40B4-BE49-F238E27FC236}">
                <a16:creationId xmlns:a16="http://schemas.microsoft.com/office/drawing/2014/main" id="{5119EB22-AE64-AEE9-F9CC-8C0E2A1B986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247853" y="1476203"/>
            <a:ext cx="441591" cy="441591"/>
          </a:xfrm>
          <a:prstGeom prst="rect">
            <a:avLst/>
          </a:prstGeom>
        </p:spPr>
      </p:pic>
      <p:cxnSp>
        <p:nvCxnSpPr>
          <p:cNvPr id="84" name="Straight Arrow Connector 30">
            <a:extLst>
              <a:ext uri="{FF2B5EF4-FFF2-40B4-BE49-F238E27FC236}">
                <a16:creationId xmlns:a16="http://schemas.microsoft.com/office/drawing/2014/main" id="{3155AB43-7246-3D5A-E5B9-AD01A97B3FD0}"/>
              </a:ext>
            </a:extLst>
          </p:cNvPr>
          <p:cNvCxnSpPr>
            <a:cxnSpLocks/>
          </p:cNvCxnSpPr>
          <p:nvPr/>
        </p:nvCxnSpPr>
        <p:spPr>
          <a:xfrm>
            <a:off x="4037209" y="1928769"/>
            <a:ext cx="0" cy="386437"/>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5" name="TextBox 33">
            <a:extLst>
              <a:ext uri="{FF2B5EF4-FFF2-40B4-BE49-F238E27FC236}">
                <a16:creationId xmlns:a16="http://schemas.microsoft.com/office/drawing/2014/main" id="{DEF2DD9E-8422-F2CA-2733-C02D51C45FCF}"/>
              </a:ext>
            </a:extLst>
          </p:cNvPr>
          <p:cNvSpPr txBox="1"/>
          <p:nvPr/>
        </p:nvSpPr>
        <p:spPr>
          <a:xfrm>
            <a:off x="4083838" y="1844075"/>
            <a:ext cx="2449386" cy="584775"/>
          </a:xfrm>
          <a:prstGeom prst="rect">
            <a:avLst/>
          </a:prstGeom>
          <a:noFill/>
        </p:spPr>
        <p:txBody>
          <a:bodyPr wrap="square" rtlCol="0">
            <a:spAutoFit/>
          </a:bodyPr>
          <a:lstStyle/>
          <a:p>
            <a:r>
              <a:rPr lang="en-US" altLang="zh-CN" sz="1600" i="1" dirty="0"/>
              <a:t>Hardware</a:t>
            </a:r>
          </a:p>
          <a:p>
            <a:r>
              <a:rPr lang="en-US" sz="1600" i="1" dirty="0"/>
              <a:t>profile</a:t>
            </a:r>
            <a:endParaRPr lang="en-CN" sz="1600" i="1" dirty="0"/>
          </a:p>
        </p:txBody>
      </p:sp>
      <p:sp>
        <p:nvSpPr>
          <p:cNvPr id="86" name="圆角矩形 85">
            <a:extLst>
              <a:ext uri="{FF2B5EF4-FFF2-40B4-BE49-F238E27FC236}">
                <a16:creationId xmlns:a16="http://schemas.microsoft.com/office/drawing/2014/main" id="{4EDE0FF3-131A-1BFB-5BDF-48E2CF40C891}"/>
              </a:ext>
            </a:extLst>
          </p:cNvPr>
          <p:cNvSpPr/>
          <p:nvPr/>
        </p:nvSpPr>
        <p:spPr>
          <a:xfrm>
            <a:off x="3081528" y="1905532"/>
            <a:ext cx="2024060" cy="1578363"/>
          </a:xfrm>
          <a:prstGeom prst="roundRect">
            <a:avLst/>
          </a:prstGeom>
          <a:noFill/>
          <a:ln w="38100">
            <a:solidFill>
              <a:srgbClr val="9B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2" name="圆角矩形 101">
            <a:extLst>
              <a:ext uri="{FF2B5EF4-FFF2-40B4-BE49-F238E27FC236}">
                <a16:creationId xmlns:a16="http://schemas.microsoft.com/office/drawing/2014/main" id="{C0EE7871-2009-E076-B497-EF603DD5844F}"/>
              </a:ext>
            </a:extLst>
          </p:cNvPr>
          <p:cNvSpPr/>
          <p:nvPr/>
        </p:nvSpPr>
        <p:spPr>
          <a:xfrm>
            <a:off x="6275863" y="1674725"/>
            <a:ext cx="3720765" cy="1963829"/>
          </a:xfrm>
          <a:prstGeom prst="roundRect">
            <a:avLst/>
          </a:prstGeom>
          <a:noFill/>
          <a:ln w="38100">
            <a:solidFill>
              <a:srgbClr val="9B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3" name="圆角矩形 102">
            <a:extLst>
              <a:ext uri="{FF2B5EF4-FFF2-40B4-BE49-F238E27FC236}">
                <a16:creationId xmlns:a16="http://schemas.microsoft.com/office/drawing/2014/main" id="{8C6A832D-94F5-9718-E8C8-699A804634BC}"/>
              </a:ext>
            </a:extLst>
          </p:cNvPr>
          <p:cNvSpPr/>
          <p:nvPr/>
        </p:nvSpPr>
        <p:spPr>
          <a:xfrm>
            <a:off x="3950504" y="3863490"/>
            <a:ext cx="3164470" cy="1520207"/>
          </a:xfrm>
          <a:prstGeom prst="roundRect">
            <a:avLst/>
          </a:prstGeom>
          <a:noFill/>
          <a:ln w="38100">
            <a:solidFill>
              <a:srgbClr val="9B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2575736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86"/>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10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102"/>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10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 grpId="0" animBg="1"/>
      <p:bldP spid="86" grpId="1" animBg="1"/>
      <p:bldP spid="102" grpId="0" animBg="1"/>
      <p:bldP spid="102" grpId="1" animBg="1"/>
      <p:bldP spid="103"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1F4D07CD-0EB8-2E56-BE46-B817FA84038B}"/>
              </a:ext>
            </a:extLst>
          </p:cNvPr>
          <p:cNvSpPr>
            <a:spLocks noGrp="1"/>
          </p:cNvSpPr>
          <p:nvPr>
            <p:ph idx="1"/>
          </p:nvPr>
        </p:nvSpPr>
        <p:spPr>
          <a:xfrm>
            <a:off x="838200" y="1362117"/>
            <a:ext cx="10600944" cy="4686830"/>
          </a:xfrm>
        </p:spPr>
        <p:txBody>
          <a:bodyPr>
            <a:normAutofit/>
          </a:bodyPr>
          <a:lstStyle/>
          <a:p>
            <a:pPr marL="0" indent="0">
              <a:buNone/>
            </a:pPr>
            <a:r>
              <a:rPr kumimoji="1" lang="en-US" altLang="zh-CN" sz="2400" dirty="0">
                <a:latin typeface="Microsoft YaHei" panose="020B0503020204020204" pitchFamily="34" charset="-122"/>
                <a:ea typeface="Microsoft YaHei" panose="020B0503020204020204" pitchFamily="34" charset="-122"/>
              </a:rPr>
              <a:t>Heuristic</a:t>
            </a:r>
          </a:p>
          <a:p>
            <a:r>
              <a:rPr kumimoji="1" lang="en-US" altLang="zh-CN" sz="2400" dirty="0">
                <a:latin typeface="Microsoft YaHei" panose="020B0503020204020204" pitchFamily="34" charset="-122"/>
                <a:ea typeface="Microsoft YaHei" panose="020B0503020204020204" pitchFamily="34" charset="-122"/>
              </a:rPr>
              <a:t>Memory access pattern of DNN training is fixed</a:t>
            </a:r>
          </a:p>
          <a:p>
            <a:r>
              <a:rPr kumimoji="1" lang="en-US" altLang="zh-CN" sz="2400" dirty="0">
                <a:latin typeface="Microsoft YaHei" panose="020B0503020204020204" pitchFamily="34" charset="-122"/>
                <a:ea typeface="Microsoft YaHei" panose="020B0503020204020204" pitchFamily="34" charset="-122"/>
              </a:rPr>
              <a:t>Tensors allocated earlier are released later</a:t>
            </a:r>
            <a:endParaRPr kumimoji="1" lang="zh-CN" altLang="en-US" sz="2400" dirty="0">
              <a:latin typeface="Microsoft YaHei" panose="020B0503020204020204" pitchFamily="34" charset="-122"/>
              <a:ea typeface="Microsoft YaHei" panose="020B0503020204020204" pitchFamily="34" charset="-122"/>
            </a:endParaRPr>
          </a:p>
        </p:txBody>
      </p:sp>
      <p:pic>
        <p:nvPicPr>
          <p:cNvPr id="53" name="图片 52">
            <a:extLst>
              <a:ext uri="{FF2B5EF4-FFF2-40B4-BE49-F238E27FC236}">
                <a16:creationId xmlns:a16="http://schemas.microsoft.com/office/drawing/2014/main" id="{E081C47C-E450-9D8C-FD4D-9AC0316E8A84}"/>
              </a:ext>
            </a:extLst>
          </p:cNvPr>
          <p:cNvPicPr>
            <a:picLocks noChangeAspect="1"/>
          </p:cNvPicPr>
          <p:nvPr/>
        </p:nvPicPr>
        <p:blipFill>
          <a:blip r:embed="rId3"/>
          <a:stretch>
            <a:fillRect/>
          </a:stretch>
        </p:blipFill>
        <p:spPr>
          <a:xfrm>
            <a:off x="1308864" y="2702814"/>
            <a:ext cx="3365500" cy="3848100"/>
          </a:xfrm>
          <a:prstGeom prst="rect">
            <a:avLst/>
          </a:prstGeom>
        </p:spPr>
      </p:pic>
      <p:pic>
        <p:nvPicPr>
          <p:cNvPr id="63" name="图片 62">
            <a:extLst>
              <a:ext uri="{FF2B5EF4-FFF2-40B4-BE49-F238E27FC236}">
                <a16:creationId xmlns:a16="http://schemas.microsoft.com/office/drawing/2014/main" id="{1BA4DA47-BEBF-D6CD-0E7A-87DA917BC8D9}"/>
              </a:ext>
            </a:extLst>
          </p:cNvPr>
          <p:cNvPicPr>
            <a:picLocks noChangeAspect="1"/>
          </p:cNvPicPr>
          <p:nvPr/>
        </p:nvPicPr>
        <p:blipFill>
          <a:blip r:embed="rId4"/>
          <a:stretch>
            <a:fillRect/>
          </a:stretch>
        </p:blipFill>
        <p:spPr>
          <a:xfrm>
            <a:off x="7288405" y="2733453"/>
            <a:ext cx="3784600" cy="3835400"/>
          </a:xfrm>
          <a:prstGeom prst="rect">
            <a:avLst/>
          </a:prstGeom>
        </p:spPr>
      </p:pic>
      <p:sp>
        <p:nvSpPr>
          <p:cNvPr id="55" name="上下箭头 54">
            <a:extLst>
              <a:ext uri="{FF2B5EF4-FFF2-40B4-BE49-F238E27FC236}">
                <a16:creationId xmlns:a16="http://schemas.microsoft.com/office/drawing/2014/main" id="{F54ED611-11BA-B31F-E737-3914F4C6AA61}"/>
              </a:ext>
            </a:extLst>
          </p:cNvPr>
          <p:cNvSpPr/>
          <p:nvPr/>
        </p:nvSpPr>
        <p:spPr>
          <a:xfrm>
            <a:off x="8496309" y="2778962"/>
            <a:ext cx="292608" cy="900000"/>
          </a:xfrm>
          <a:prstGeom prst="upDownArrow">
            <a:avLst/>
          </a:prstGeom>
          <a:solidFill>
            <a:srgbClr val="9B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57" name="直线连接符 56">
            <a:extLst>
              <a:ext uri="{FF2B5EF4-FFF2-40B4-BE49-F238E27FC236}">
                <a16:creationId xmlns:a16="http://schemas.microsoft.com/office/drawing/2014/main" id="{59EAFA85-C8C8-3FA4-34D4-2A7D8D7E6871}"/>
              </a:ext>
            </a:extLst>
          </p:cNvPr>
          <p:cNvCxnSpPr/>
          <p:nvPr/>
        </p:nvCxnSpPr>
        <p:spPr>
          <a:xfrm>
            <a:off x="2867916" y="2751391"/>
            <a:ext cx="5904000" cy="0"/>
          </a:xfrm>
          <a:prstGeom prst="line">
            <a:avLst/>
          </a:prstGeom>
          <a:ln w="19050">
            <a:solidFill>
              <a:srgbClr val="9B0000"/>
            </a:solidFill>
            <a:prstDash val="dash"/>
          </a:ln>
        </p:spPr>
        <p:style>
          <a:lnRef idx="1">
            <a:schemeClr val="dk1"/>
          </a:lnRef>
          <a:fillRef idx="0">
            <a:schemeClr val="dk1"/>
          </a:fillRef>
          <a:effectRef idx="0">
            <a:schemeClr val="dk1"/>
          </a:effectRef>
          <a:fontRef idx="minor">
            <a:schemeClr val="tx1"/>
          </a:fontRef>
        </p:style>
      </p:cxnSp>
      <p:sp>
        <p:nvSpPr>
          <p:cNvPr id="58" name="文本框 57">
            <a:extLst>
              <a:ext uri="{FF2B5EF4-FFF2-40B4-BE49-F238E27FC236}">
                <a16:creationId xmlns:a16="http://schemas.microsoft.com/office/drawing/2014/main" id="{EE614C2B-D668-F063-E476-8A7BD5FA3E89}"/>
              </a:ext>
            </a:extLst>
          </p:cNvPr>
          <p:cNvSpPr txBox="1"/>
          <p:nvPr/>
        </p:nvSpPr>
        <p:spPr>
          <a:xfrm rot="16200000">
            <a:off x="9553087" y="2112831"/>
            <a:ext cx="923330" cy="2255595"/>
          </a:xfrm>
          <a:prstGeom prst="rect">
            <a:avLst/>
          </a:prstGeom>
          <a:noFill/>
        </p:spPr>
        <p:txBody>
          <a:bodyPr vert="eaVert" wrap="square" rtlCol="0">
            <a:spAutoFit/>
          </a:bodyPr>
          <a:lstStyle/>
          <a:p>
            <a:r>
              <a:rPr kumimoji="1" lang="en-US" altLang="zh-CN" sz="2400" b="1" dirty="0">
                <a:solidFill>
                  <a:srgbClr val="9B0000"/>
                </a:solidFill>
              </a:rPr>
              <a:t>Reduced</a:t>
            </a:r>
            <a:r>
              <a:rPr kumimoji="1" lang="zh-CN" altLang="en-US" sz="2400" b="1" dirty="0">
                <a:solidFill>
                  <a:srgbClr val="9B0000"/>
                </a:solidFill>
              </a:rPr>
              <a:t> </a:t>
            </a:r>
            <a:endParaRPr kumimoji="1" lang="en-US" altLang="zh-CN" sz="2400" b="1" dirty="0">
              <a:solidFill>
                <a:srgbClr val="9B0000"/>
              </a:solidFill>
            </a:endParaRPr>
          </a:p>
          <a:p>
            <a:r>
              <a:rPr kumimoji="1" lang="en-US" altLang="zh-CN" sz="2400" b="1" dirty="0">
                <a:solidFill>
                  <a:srgbClr val="9B0000"/>
                </a:solidFill>
              </a:rPr>
              <a:t>memory</a:t>
            </a:r>
            <a:r>
              <a:rPr kumimoji="1" lang="zh-CN" altLang="en-US" sz="2400" b="1" dirty="0">
                <a:solidFill>
                  <a:srgbClr val="9B0000"/>
                </a:solidFill>
              </a:rPr>
              <a:t> </a:t>
            </a:r>
            <a:r>
              <a:rPr kumimoji="1" lang="en-US" altLang="zh-CN" sz="2400" b="1" dirty="0">
                <a:solidFill>
                  <a:srgbClr val="9B0000"/>
                </a:solidFill>
              </a:rPr>
              <a:t>usage</a:t>
            </a:r>
            <a:endParaRPr kumimoji="1" lang="zh-CN" altLang="en-US" sz="2400" b="1" dirty="0">
              <a:solidFill>
                <a:srgbClr val="9B0000"/>
              </a:solidFill>
            </a:endParaRPr>
          </a:p>
        </p:txBody>
      </p:sp>
      <p:sp>
        <p:nvSpPr>
          <p:cNvPr id="60" name="文本框 59">
            <a:extLst>
              <a:ext uri="{FF2B5EF4-FFF2-40B4-BE49-F238E27FC236}">
                <a16:creationId xmlns:a16="http://schemas.microsoft.com/office/drawing/2014/main" id="{23742281-F2C0-7C27-3BB0-2419A1FBD13A}"/>
              </a:ext>
            </a:extLst>
          </p:cNvPr>
          <p:cNvSpPr txBox="1"/>
          <p:nvPr/>
        </p:nvSpPr>
        <p:spPr>
          <a:xfrm>
            <a:off x="5231905" y="3843742"/>
            <a:ext cx="1483098" cy="369332"/>
          </a:xfrm>
          <a:prstGeom prst="rect">
            <a:avLst/>
          </a:prstGeom>
          <a:noFill/>
        </p:spPr>
        <p:txBody>
          <a:bodyPr wrap="none" rtlCol="0">
            <a:spAutoFit/>
          </a:bodyPr>
          <a:lstStyle/>
          <a:p>
            <a:pPr algn="ctr"/>
            <a:r>
              <a:rPr kumimoji="1" lang="en-US" altLang="zh-CN" dirty="0">
                <a:latin typeface="LANTINGHEI SC DEMIBOLD" panose="02000000000000000000" pitchFamily="2" charset="-122"/>
                <a:ea typeface="LANTINGHEI SC DEMIBOLD" panose="02000000000000000000" pitchFamily="2" charset="-122"/>
              </a:rPr>
              <a:t>Global info</a:t>
            </a:r>
          </a:p>
        </p:txBody>
      </p:sp>
      <p:sp>
        <p:nvSpPr>
          <p:cNvPr id="59" name="右箭头 58">
            <a:extLst>
              <a:ext uri="{FF2B5EF4-FFF2-40B4-BE49-F238E27FC236}">
                <a16:creationId xmlns:a16="http://schemas.microsoft.com/office/drawing/2014/main" id="{C722AB1E-7BEC-34BD-1677-ADC32BDBCA01}"/>
              </a:ext>
            </a:extLst>
          </p:cNvPr>
          <p:cNvSpPr/>
          <p:nvPr/>
        </p:nvSpPr>
        <p:spPr>
          <a:xfrm>
            <a:off x="5080764" y="4102513"/>
            <a:ext cx="1819656" cy="548640"/>
          </a:xfrm>
          <a:prstGeom prst="rightArrow">
            <a:avLst>
              <a:gd name="adj1" fmla="val 40000"/>
              <a:gd name="adj2" fmla="val 50000"/>
            </a:avLst>
          </a:prstGeom>
          <a:solidFill>
            <a:srgbClr val="9B0000"/>
          </a:solidFill>
          <a:ln>
            <a:solidFill>
              <a:srgbClr val="9B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标题 1">
            <a:extLst>
              <a:ext uri="{FF2B5EF4-FFF2-40B4-BE49-F238E27FC236}">
                <a16:creationId xmlns:a16="http://schemas.microsoft.com/office/drawing/2014/main" id="{348C0D70-ED3E-7492-0EC7-2E101FA2D9B1}"/>
              </a:ext>
            </a:extLst>
          </p:cNvPr>
          <p:cNvSpPr>
            <a:spLocks noGrp="1"/>
          </p:cNvSpPr>
          <p:nvPr>
            <p:ph type="title"/>
          </p:nvPr>
        </p:nvSpPr>
        <p:spPr>
          <a:xfrm>
            <a:off x="838200" y="365125"/>
            <a:ext cx="10515600" cy="904875"/>
          </a:xfrm>
        </p:spPr>
        <p:txBody>
          <a:bodyPr>
            <a:normAutofit/>
          </a:bodyPr>
          <a:lstStyle/>
          <a:p>
            <a:r>
              <a:rPr kumimoji="1" lang="en-US" altLang="zh-CN" sz="3600" dirty="0">
                <a:solidFill>
                  <a:srgbClr val="9B0000"/>
                </a:solidFill>
                <a:latin typeface="LANTINGHEI SC DEMIBOLD" panose="02000000000000000000" pitchFamily="2" charset="-122"/>
                <a:ea typeface="LANTINGHEI SC DEMIBOLD" panose="02000000000000000000" pitchFamily="2" charset="-122"/>
              </a:rPr>
              <a:t>Tensor lifetime-aware memory pool  </a:t>
            </a:r>
            <a:endParaRPr kumimoji="1" lang="zh-CN" altLang="en-US" sz="3600" dirty="0">
              <a:solidFill>
                <a:srgbClr val="9B0000"/>
              </a:solidFill>
              <a:latin typeface="LANTINGHEI SC DEMIBOLD" panose="02000000000000000000" pitchFamily="2" charset="-122"/>
              <a:ea typeface="LANTINGHEI SC DEMIBOLD" panose="02000000000000000000" pitchFamily="2" charset="-122"/>
            </a:endParaRPr>
          </a:p>
        </p:txBody>
      </p:sp>
    </p:spTree>
    <p:extLst>
      <p:ext uri="{BB962C8B-B14F-4D97-AF65-F5344CB8AC3E}">
        <p14:creationId xmlns:p14="http://schemas.microsoft.com/office/powerpoint/2010/main" val="1463829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59"/>
                                        </p:tgtEl>
                                        <p:attrNameLst>
                                          <p:attrName>style.visibility</p:attrName>
                                        </p:attrNameLst>
                                      </p:cBhvr>
                                      <p:to>
                                        <p:strVal val="visible"/>
                                      </p:to>
                                    </p:set>
                                    <p:animEffect transition="in" filter="wipe(left)">
                                      <p:cBhvr>
                                        <p:cTn id="11" dur="500"/>
                                        <p:tgtEl>
                                          <p:spTgt spid="59"/>
                                        </p:tgtEl>
                                      </p:cBhvr>
                                    </p:animEffect>
                                  </p:childTnLst>
                                </p:cTn>
                              </p:par>
                              <p:par>
                                <p:cTn id="12" presetID="22" presetClass="entr" presetSubtype="8" fill="hold" grpId="0" nodeType="withEffect">
                                  <p:stCondLst>
                                    <p:cond delay="0"/>
                                  </p:stCondLst>
                                  <p:childTnLst>
                                    <p:set>
                                      <p:cBhvr>
                                        <p:cTn id="13" dur="1" fill="hold">
                                          <p:stCondLst>
                                            <p:cond delay="0"/>
                                          </p:stCondLst>
                                        </p:cTn>
                                        <p:tgtEl>
                                          <p:spTgt spid="60"/>
                                        </p:tgtEl>
                                        <p:attrNameLst>
                                          <p:attrName>style.visibility</p:attrName>
                                        </p:attrNameLst>
                                      </p:cBhvr>
                                      <p:to>
                                        <p:strVal val="visible"/>
                                      </p:to>
                                    </p:set>
                                    <p:animEffect transition="in" filter="wipe(left)">
                                      <p:cBhvr>
                                        <p:cTn id="14" dur="500"/>
                                        <p:tgtEl>
                                          <p:spTgt spid="60"/>
                                        </p:tgtEl>
                                      </p:cBhvr>
                                    </p:animEffect>
                                  </p:childTnLst>
                                </p:cTn>
                              </p:par>
                            </p:childTnLst>
                          </p:cTn>
                        </p:par>
                        <p:par>
                          <p:cTn id="15" fill="hold">
                            <p:stCondLst>
                              <p:cond delay="500"/>
                            </p:stCondLst>
                            <p:childTnLst>
                              <p:par>
                                <p:cTn id="16" presetID="1" presetClass="entr" presetSubtype="0" fill="hold" nodeType="afterEffect">
                                  <p:stCondLst>
                                    <p:cond delay="0"/>
                                  </p:stCondLst>
                                  <p:childTnLst>
                                    <p:set>
                                      <p:cBhvr>
                                        <p:cTn id="17" dur="1" fill="hold">
                                          <p:stCondLst>
                                            <p:cond delay="0"/>
                                          </p:stCondLst>
                                        </p:cTn>
                                        <p:tgtEl>
                                          <p:spTgt spid="63"/>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57"/>
                                        </p:tgtEl>
                                        <p:attrNameLst>
                                          <p:attrName>style.visibility</p:attrName>
                                        </p:attrNameLst>
                                      </p:cBhvr>
                                      <p:to>
                                        <p:strVal val="visible"/>
                                      </p:to>
                                    </p:set>
                                    <p:animEffect transition="in" filter="wipe(left)">
                                      <p:cBhvr>
                                        <p:cTn id="22" dur="250"/>
                                        <p:tgtEl>
                                          <p:spTgt spid="57"/>
                                        </p:tgtEl>
                                      </p:cBhvr>
                                    </p:animEffect>
                                  </p:childTnLst>
                                </p:cTn>
                              </p:par>
                            </p:childTnLst>
                          </p:cTn>
                        </p:par>
                        <p:par>
                          <p:cTn id="23" fill="hold">
                            <p:stCondLst>
                              <p:cond delay="250"/>
                            </p:stCondLst>
                            <p:childTnLst>
                              <p:par>
                                <p:cTn id="24" presetID="16" presetClass="entr" presetSubtype="42" fill="hold" grpId="0" nodeType="afterEffect">
                                  <p:stCondLst>
                                    <p:cond delay="0"/>
                                  </p:stCondLst>
                                  <p:childTnLst>
                                    <p:set>
                                      <p:cBhvr>
                                        <p:cTn id="25" dur="1" fill="hold">
                                          <p:stCondLst>
                                            <p:cond delay="0"/>
                                          </p:stCondLst>
                                        </p:cTn>
                                        <p:tgtEl>
                                          <p:spTgt spid="55"/>
                                        </p:tgtEl>
                                        <p:attrNameLst>
                                          <p:attrName>style.visibility</p:attrName>
                                        </p:attrNameLst>
                                      </p:cBhvr>
                                      <p:to>
                                        <p:strVal val="visible"/>
                                      </p:to>
                                    </p:set>
                                    <p:animEffect transition="in" filter="barn(outHorizontal)">
                                      <p:cBhvr>
                                        <p:cTn id="26" dur="250"/>
                                        <p:tgtEl>
                                          <p:spTgt spid="55"/>
                                        </p:tgtEl>
                                      </p:cBhvr>
                                    </p:animEffect>
                                  </p:childTnLst>
                                </p:cTn>
                              </p:par>
                            </p:childTnLst>
                          </p:cTn>
                        </p:par>
                        <p:par>
                          <p:cTn id="27" fill="hold">
                            <p:stCondLst>
                              <p:cond delay="500"/>
                            </p:stCondLst>
                            <p:childTnLst>
                              <p:par>
                                <p:cTn id="28" presetID="1" presetClass="entr" presetSubtype="0" fill="hold" grpId="0" nodeType="afterEffect">
                                  <p:stCondLst>
                                    <p:cond delay="0"/>
                                  </p:stCondLst>
                                  <p:childTnLst>
                                    <p:set>
                                      <p:cBhvr>
                                        <p:cTn id="29" dur="1" fill="hold">
                                          <p:stCondLst>
                                            <p:cond delay="0"/>
                                          </p:stCondLst>
                                        </p:cTn>
                                        <p:tgtEl>
                                          <p:spTgt spid="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58" grpId="0"/>
      <p:bldP spid="60" grpId="0"/>
      <p:bldP spid="59"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内容占位符 2">
            <a:extLst>
              <a:ext uri="{FF2B5EF4-FFF2-40B4-BE49-F238E27FC236}">
                <a16:creationId xmlns:a16="http://schemas.microsoft.com/office/drawing/2014/main" id="{6FB76E7F-DDE8-9F8C-3927-9A936C656CE0}"/>
              </a:ext>
            </a:extLst>
          </p:cNvPr>
          <p:cNvSpPr>
            <a:spLocks noGrp="1"/>
          </p:cNvSpPr>
          <p:nvPr>
            <p:ph idx="1"/>
          </p:nvPr>
        </p:nvSpPr>
        <p:spPr>
          <a:xfrm>
            <a:off x="838200" y="1490133"/>
            <a:ext cx="10515600" cy="4686830"/>
          </a:xfrm>
        </p:spPr>
        <p:txBody>
          <a:bodyPr>
            <a:normAutofit/>
          </a:bodyPr>
          <a:lstStyle/>
          <a:p>
            <a:pPr marL="0" indent="0">
              <a:buNone/>
            </a:pPr>
            <a:r>
              <a:rPr kumimoji="1" lang="en-US" altLang="zh-CN" sz="2400" dirty="0">
                <a:latin typeface="Microsoft YaHei" panose="020B0503020204020204" pitchFamily="34" charset="-122"/>
                <a:ea typeface="Microsoft YaHei" panose="020B0503020204020204" pitchFamily="34" charset="-122"/>
              </a:rPr>
              <a:t>Recomputation mechanism</a:t>
            </a:r>
          </a:p>
          <a:p>
            <a:r>
              <a:rPr kumimoji="1" lang="en-US" altLang="zh-CN" sz="2400" dirty="0">
                <a:latin typeface="Microsoft YaHei" panose="020B0503020204020204" pitchFamily="34" charset="-122"/>
                <a:ea typeface="Microsoft YaHei" panose="020B0503020204020204" pitchFamily="34" charset="-122"/>
              </a:rPr>
              <a:t>Evict tensor when exceeding memory budget</a:t>
            </a:r>
          </a:p>
          <a:p>
            <a:r>
              <a:rPr kumimoji="1" lang="en-US" altLang="zh-CN" sz="2400" dirty="0">
                <a:latin typeface="Microsoft YaHei" panose="020B0503020204020204" pitchFamily="34" charset="-122"/>
                <a:ea typeface="Microsoft YaHei" panose="020B0503020204020204" pitchFamily="34" charset="-122"/>
              </a:rPr>
              <a:t>Recompute tensor when it is not appeared</a:t>
            </a:r>
            <a:endParaRPr kumimoji="1" lang="zh-CN" altLang="en-US" sz="2400" dirty="0">
              <a:latin typeface="Microsoft YaHei" panose="020B0503020204020204" pitchFamily="34" charset="-122"/>
              <a:ea typeface="Microsoft YaHei" panose="020B0503020204020204" pitchFamily="34" charset="-122"/>
            </a:endParaRPr>
          </a:p>
        </p:txBody>
      </p:sp>
      <p:sp>
        <p:nvSpPr>
          <p:cNvPr id="2" name="标题 1">
            <a:extLst>
              <a:ext uri="{FF2B5EF4-FFF2-40B4-BE49-F238E27FC236}">
                <a16:creationId xmlns:a16="http://schemas.microsoft.com/office/drawing/2014/main" id="{348C0D70-ED3E-7492-0EC7-2E101FA2D9B1}"/>
              </a:ext>
            </a:extLst>
          </p:cNvPr>
          <p:cNvSpPr>
            <a:spLocks noGrp="1"/>
          </p:cNvSpPr>
          <p:nvPr>
            <p:ph type="title"/>
          </p:nvPr>
        </p:nvSpPr>
        <p:spPr>
          <a:xfrm>
            <a:off x="838200" y="365125"/>
            <a:ext cx="10515600" cy="904875"/>
          </a:xfrm>
        </p:spPr>
        <p:txBody>
          <a:bodyPr>
            <a:normAutofit fontScale="90000"/>
          </a:bodyPr>
          <a:lstStyle/>
          <a:p>
            <a:r>
              <a:rPr kumimoji="1" lang="en-US" altLang="zh-CN" sz="3600" dirty="0">
                <a:solidFill>
                  <a:srgbClr val="9B0000"/>
                </a:solidFill>
                <a:latin typeface="LANTINGHEI SC DEMIBOLD" panose="02000000000000000000" pitchFamily="2" charset="-122"/>
                <a:ea typeface="LANTINGHEI SC DEMIBOLD" panose="02000000000000000000" pitchFamily="2" charset="-122"/>
              </a:rPr>
              <a:t>Memory-calibrated progressive recomputation </a:t>
            </a:r>
            <a:endParaRPr kumimoji="1" lang="zh-CN" altLang="en-US" sz="3600" dirty="0">
              <a:solidFill>
                <a:srgbClr val="9B0000"/>
              </a:solidFill>
              <a:latin typeface="LANTINGHEI SC DEMIBOLD" panose="02000000000000000000" pitchFamily="2" charset="-122"/>
              <a:ea typeface="LANTINGHEI SC DEMIBOLD" panose="02000000000000000000" pitchFamily="2" charset="-122"/>
            </a:endParaRPr>
          </a:p>
        </p:txBody>
      </p:sp>
      <p:pic>
        <p:nvPicPr>
          <p:cNvPr id="28" name="图片 27">
            <a:extLst>
              <a:ext uri="{FF2B5EF4-FFF2-40B4-BE49-F238E27FC236}">
                <a16:creationId xmlns:a16="http://schemas.microsoft.com/office/drawing/2014/main" id="{0B570DEF-406D-BD9D-E151-EC49FA1269FB}"/>
              </a:ext>
            </a:extLst>
          </p:cNvPr>
          <p:cNvPicPr>
            <a:picLocks noChangeAspect="1"/>
          </p:cNvPicPr>
          <p:nvPr/>
        </p:nvPicPr>
        <p:blipFill>
          <a:blip r:embed="rId3"/>
          <a:stretch>
            <a:fillRect/>
          </a:stretch>
        </p:blipFill>
        <p:spPr>
          <a:xfrm>
            <a:off x="5821680" y="3029913"/>
            <a:ext cx="6096000" cy="3473302"/>
          </a:xfrm>
          <a:prstGeom prst="rect">
            <a:avLst/>
          </a:prstGeom>
        </p:spPr>
      </p:pic>
      <p:pic>
        <p:nvPicPr>
          <p:cNvPr id="30" name="图片 29">
            <a:extLst>
              <a:ext uri="{FF2B5EF4-FFF2-40B4-BE49-F238E27FC236}">
                <a16:creationId xmlns:a16="http://schemas.microsoft.com/office/drawing/2014/main" id="{3F1B1A4D-0258-0479-EB9A-FE9EE214EC1F}"/>
              </a:ext>
            </a:extLst>
          </p:cNvPr>
          <p:cNvPicPr>
            <a:picLocks noChangeAspect="1"/>
          </p:cNvPicPr>
          <p:nvPr/>
        </p:nvPicPr>
        <p:blipFill>
          <a:blip r:embed="rId4"/>
          <a:stretch>
            <a:fillRect/>
          </a:stretch>
        </p:blipFill>
        <p:spPr>
          <a:xfrm>
            <a:off x="965962" y="3029913"/>
            <a:ext cx="4508500" cy="1168400"/>
          </a:xfrm>
          <a:prstGeom prst="rect">
            <a:avLst/>
          </a:prstGeom>
        </p:spPr>
      </p:pic>
      <p:pic>
        <p:nvPicPr>
          <p:cNvPr id="31" name="图片 30">
            <a:extLst>
              <a:ext uri="{FF2B5EF4-FFF2-40B4-BE49-F238E27FC236}">
                <a16:creationId xmlns:a16="http://schemas.microsoft.com/office/drawing/2014/main" id="{8E0D738A-5D3C-2121-1E7E-8F8B99E5AD44}"/>
              </a:ext>
            </a:extLst>
          </p:cNvPr>
          <p:cNvPicPr>
            <a:picLocks noChangeAspect="1"/>
          </p:cNvPicPr>
          <p:nvPr/>
        </p:nvPicPr>
        <p:blipFill rotWithShape="1">
          <a:blip r:embed="rId5"/>
          <a:srcRect b="10556"/>
          <a:stretch/>
        </p:blipFill>
        <p:spPr>
          <a:xfrm>
            <a:off x="1876024" y="3993800"/>
            <a:ext cx="2869600" cy="2601151"/>
          </a:xfrm>
          <a:prstGeom prst="rect">
            <a:avLst/>
          </a:prstGeom>
        </p:spPr>
      </p:pic>
      <p:sp>
        <p:nvSpPr>
          <p:cNvPr id="33" name="圆角矩形标注 32">
            <a:extLst>
              <a:ext uri="{FF2B5EF4-FFF2-40B4-BE49-F238E27FC236}">
                <a16:creationId xmlns:a16="http://schemas.microsoft.com/office/drawing/2014/main" id="{E9A6B93C-5E0F-0417-1880-6F312FF3DC53}"/>
              </a:ext>
            </a:extLst>
          </p:cNvPr>
          <p:cNvSpPr/>
          <p:nvPr/>
        </p:nvSpPr>
        <p:spPr>
          <a:xfrm>
            <a:off x="1876025" y="3227832"/>
            <a:ext cx="3473216" cy="386281"/>
          </a:xfrm>
          <a:prstGeom prst="wedgeRoundRectCallout">
            <a:avLst>
              <a:gd name="adj1" fmla="val -19982"/>
              <a:gd name="adj2" fmla="val 328345"/>
              <a:gd name="adj3" fmla="val 16667"/>
            </a:avLst>
          </a:prstGeom>
          <a:noFill/>
          <a:ln w="28575">
            <a:solidFill>
              <a:srgbClr val="9B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5" name="矩形 34">
            <a:extLst>
              <a:ext uri="{FF2B5EF4-FFF2-40B4-BE49-F238E27FC236}">
                <a16:creationId xmlns:a16="http://schemas.microsoft.com/office/drawing/2014/main" id="{F77F6C0F-CD27-0316-A9EE-F41A58FACCAB}"/>
              </a:ext>
            </a:extLst>
          </p:cNvPr>
          <p:cNvSpPr/>
          <p:nvPr/>
        </p:nvSpPr>
        <p:spPr>
          <a:xfrm>
            <a:off x="9344683" y="3893558"/>
            <a:ext cx="415498" cy="369332"/>
          </a:xfrm>
          <a:prstGeom prst="rect">
            <a:avLst/>
          </a:prstGeom>
        </p:spPr>
        <p:txBody>
          <a:bodyPr wrap="none">
            <a:spAutoFit/>
          </a:bodyPr>
          <a:lstStyle/>
          <a:p>
            <a:r>
              <a:rPr lang="en-US" altLang="zh-CN" dirty="0">
                <a:ln w="0"/>
                <a:solidFill>
                  <a:schemeClr val="bg2">
                    <a:lumMod val="75000"/>
                  </a:schemeClr>
                </a:solidFill>
                <a:effectLst>
                  <a:outerShdw blurRad="38100" dist="19050" dir="2700000" algn="tl" rotWithShape="0">
                    <a:schemeClr val="dk1">
                      <a:alpha val="40000"/>
                    </a:schemeClr>
                  </a:outerShdw>
                </a:effectLst>
              </a:rPr>
              <a:t>❌</a:t>
            </a:r>
            <a:endParaRPr lang="zh-CN" altLang="en-US" dirty="0"/>
          </a:p>
        </p:txBody>
      </p:sp>
      <p:sp>
        <p:nvSpPr>
          <p:cNvPr id="37" name="手杖形箭头 36">
            <a:extLst>
              <a:ext uri="{FF2B5EF4-FFF2-40B4-BE49-F238E27FC236}">
                <a16:creationId xmlns:a16="http://schemas.microsoft.com/office/drawing/2014/main" id="{1270BEA9-2AB0-08AC-C5E8-2C7E9F7FAC38}"/>
              </a:ext>
            </a:extLst>
          </p:cNvPr>
          <p:cNvSpPr/>
          <p:nvPr/>
        </p:nvSpPr>
        <p:spPr>
          <a:xfrm rot="10800000">
            <a:off x="7891272" y="4216940"/>
            <a:ext cx="1711320" cy="448056"/>
          </a:xfrm>
          <a:prstGeom prst="uturnArrow">
            <a:avLst>
              <a:gd name="adj1" fmla="val 14796"/>
              <a:gd name="adj2" fmla="val 25000"/>
              <a:gd name="adj3" fmla="val 25000"/>
              <a:gd name="adj4" fmla="val 43750"/>
              <a:gd name="adj5" fmla="val 75000"/>
            </a:avLst>
          </a:prstGeom>
          <a:solidFill>
            <a:srgbClr val="9B0000"/>
          </a:solidFill>
          <a:ln>
            <a:solidFill>
              <a:srgbClr val="9B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38" name="椭圆 37">
            <a:extLst>
              <a:ext uri="{FF2B5EF4-FFF2-40B4-BE49-F238E27FC236}">
                <a16:creationId xmlns:a16="http://schemas.microsoft.com/office/drawing/2014/main" id="{2B9CA15F-01B7-5F23-2E4F-61812EE84052}"/>
              </a:ext>
            </a:extLst>
          </p:cNvPr>
          <p:cNvSpPr/>
          <p:nvPr/>
        </p:nvSpPr>
        <p:spPr>
          <a:xfrm>
            <a:off x="7629530" y="3807476"/>
            <a:ext cx="804672" cy="504706"/>
          </a:xfrm>
          <a:prstGeom prst="ellipse">
            <a:avLst/>
          </a:prstGeom>
          <a:noFill/>
          <a:ln w="28575">
            <a:solidFill>
              <a:srgbClr val="9B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9" name="矩形 38">
            <a:extLst>
              <a:ext uri="{FF2B5EF4-FFF2-40B4-BE49-F238E27FC236}">
                <a16:creationId xmlns:a16="http://schemas.microsoft.com/office/drawing/2014/main" id="{AD83AAE7-80D0-1FA8-9BD3-200D5B80064F}"/>
              </a:ext>
            </a:extLst>
          </p:cNvPr>
          <p:cNvSpPr/>
          <p:nvPr/>
        </p:nvSpPr>
        <p:spPr>
          <a:xfrm>
            <a:off x="7766148" y="3845264"/>
            <a:ext cx="543739" cy="523220"/>
          </a:xfrm>
          <a:prstGeom prst="rect">
            <a:avLst/>
          </a:prstGeom>
        </p:spPr>
        <p:txBody>
          <a:bodyPr wrap="none">
            <a:spAutoFit/>
          </a:bodyPr>
          <a:lstStyle/>
          <a:p>
            <a:r>
              <a:rPr lang="en-US" altLang="zh-CN" sz="2800" dirty="0">
                <a:ln w="0"/>
                <a:solidFill>
                  <a:schemeClr val="bg2">
                    <a:lumMod val="75000"/>
                  </a:schemeClr>
                </a:solidFill>
                <a:effectLst>
                  <a:outerShdw blurRad="38100" dist="19050" dir="2700000" algn="tl" rotWithShape="0">
                    <a:schemeClr val="dk1">
                      <a:alpha val="40000"/>
                    </a:schemeClr>
                  </a:outerShdw>
                </a:effectLst>
              </a:rPr>
              <a:t>❌</a:t>
            </a:r>
            <a:endParaRPr lang="zh-CN" altLang="en-US" sz="2800" dirty="0"/>
          </a:p>
        </p:txBody>
      </p:sp>
      <p:sp>
        <p:nvSpPr>
          <p:cNvPr id="40" name="椭圆 39">
            <a:extLst>
              <a:ext uri="{FF2B5EF4-FFF2-40B4-BE49-F238E27FC236}">
                <a16:creationId xmlns:a16="http://schemas.microsoft.com/office/drawing/2014/main" id="{265FB181-F783-119A-5D7B-5667185E263C}"/>
              </a:ext>
            </a:extLst>
          </p:cNvPr>
          <p:cNvSpPr/>
          <p:nvPr/>
        </p:nvSpPr>
        <p:spPr>
          <a:xfrm>
            <a:off x="10511028" y="5910678"/>
            <a:ext cx="804672" cy="504706"/>
          </a:xfrm>
          <a:prstGeom prst="ellipse">
            <a:avLst/>
          </a:prstGeom>
          <a:noFill/>
          <a:ln w="28575">
            <a:solidFill>
              <a:srgbClr val="9B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1" name="圆角右箭头 40">
            <a:extLst>
              <a:ext uri="{FF2B5EF4-FFF2-40B4-BE49-F238E27FC236}">
                <a16:creationId xmlns:a16="http://schemas.microsoft.com/office/drawing/2014/main" id="{3A7830F5-F1C0-9057-AF9F-956A7B38A611}"/>
              </a:ext>
            </a:extLst>
          </p:cNvPr>
          <p:cNvSpPr/>
          <p:nvPr/>
        </p:nvSpPr>
        <p:spPr>
          <a:xfrm flipH="1">
            <a:off x="10552064" y="4312182"/>
            <a:ext cx="361300" cy="1591567"/>
          </a:xfrm>
          <a:prstGeom prst="bentArrow">
            <a:avLst>
              <a:gd name="adj1" fmla="val 14877"/>
              <a:gd name="adj2" fmla="val 25000"/>
              <a:gd name="adj3" fmla="val 25000"/>
              <a:gd name="adj4" fmla="val 43750"/>
            </a:avLst>
          </a:prstGeom>
          <a:solidFill>
            <a:srgbClr val="9B0000"/>
          </a:solidFill>
          <a:ln>
            <a:solidFill>
              <a:srgbClr val="9B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Tree>
    <p:extLst>
      <p:ext uri="{BB962C8B-B14F-4D97-AF65-F5344CB8AC3E}">
        <p14:creationId xmlns:p14="http://schemas.microsoft.com/office/powerpoint/2010/main" val="3673785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2" presetClass="entr" presetSubtype="2" fill="hold" grpId="0" nodeType="clickEffect">
                                  <p:stCondLst>
                                    <p:cond delay="0"/>
                                  </p:stCondLst>
                                  <p:childTnLst>
                                    <p:set>
                                      <p:cBhvr>
                                        <p:cTn id="20" dur="1" fill="hold">
                                          <p:stCondLst>
                                            <p:cond delay="0"/>
                                          </p:stCondLst>
                                        </p:cTn>
                                        <p:tgtEl>
                                          <p:spTgt spid="37"/>
                                        </p:tgtEl>
                                        <p:attrNameLst>
                                          <p:attrName>style.visibility</p:attrName>
                                        </p:attrNameLst>
                                      </p:cBhvr>
                                      <p:to>
                                        <p:strVal val="visible"/>
                                      </p:to>
                                    </p:set>
                                    <p:animEffect transition="in" filter="wipe(right)">
                                      <p:cBhvr>
                                        <p:cTn id="21" dur="500"/>
                                        <p:tgtEl>
                                          <p:spTgt spid="37"/>
                                        </p:tgtEl>
                                      </p:cBhvr>
                                    </p:animEffect>
                                  </p:childTnLst>
                                </p:cTn>
                              </p:par>
                            </p:childTnLst>
                          </p:cTn>
                        </p:par>
                        <p:par>
                          <p:cTn id="22" fill="hold">
                            <p:stCondLst>
                              <p:cond delay="500"/>
                            </p:stCondLst>
                            <p:childTnLst>
                              <p:par>
                                <p:cTn id="23" presetID="1" presetClass="entr" presetSubtype="0" fill="hold" grpId="0" nodeType="afterEffect">
                                  <p:stCondLst>
                                    <p:cond delay="0"/>
                                  </p:stCondLst>
                                  <p:childTnLst>
                                    <p:set>
                                      <p:cBhvr>
                                        <p:cTn id="24" dur="1" fill="hold">
                                          <p:stCondLst>
                                            <p:cond delay="0"/>
                                          </p:stCondLst>
                                        </p:cTn>
                                        <p:tgtEl>
                                          <p:spTgt spid="3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0"/>
                                        </p:tgtEl>
                                        <p:attrNameLst>
                                          <p:attrName>style.visibility</p:attrName>
                                        </p:attrNameLst>
                                      </p:cBhvr>
                                      <p:to>
                                        <p:strVal val="visible"/>
                                      </p:to>
                                    </p:set>
                                  </p:childTnLst>
                                </p:cTn>
                              </p:par>
                            </p:childTnLst>
                          </p:cTn>
                        </p:par>
                        <p:par>
                          <p:cTn id="31" fill="hold">
                            <p:stCondLst>
                              <p:cond delay="0"/>
                            </p:stCondLst>
                            <p:childTnLst>
                              <p:par>
                                <p:cTn id="32" presetID="22" presetClass="entr" presetSubtype="4" fill="hold" grpId="0" nodeType="afterEffect">
                                  <p:stCondLst>
                                    <p:cond delay="0"/>
                                  </p:stCondLst>
                                  <p:childTnLst>
                                    <p:set>
                                      <p:cBhvr>
                                        <p:cTn id="33" dur="1" fill="hold">
                                          <p:stCondLst>
                                            <p:cond delay="0"/>
                                          </p:stCondLst>
                                        </p:cTn>
                                        <p:tgtEl>
                                          <p:spTgt spid="41"/>
                                        </p:tgtEl>
                                        <p:attrNameLst>
                                          <p:attrName>style.visibility</p:attrName>
                                        </p:attrNameLst>
                                      </p:cBhvr>
                                      <p:to>
                                        <p:strVal val="visible"/>
                                      </p:to>
                                    </p:set>
                                    <p:animEffect transition="in" filter="wipe(down)">
                                      <p:cBhvr>
                                        <p:cTn id="34"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5" grpId="0"/>
      <p:bldP spid="37" grpId="0" animBg="1"/>
      <p:bldP spid="38" grpId="0" animBg="1"/>
      <p:bldP spid="39" grpId="0"/>
      <p:bldP spid="40" grpId="0" animBg="1"/>
      <p:bldP spid="41"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8C0D70-ED3E-7492-0EC7-2E101FA2D9B1}"/>
              </a:ext>
            </a:extLst>
          </p:cNvPr>
          <p:cNvSpPr>
            <a:spLocks noGrp="1"/>
          </p:cNvSpPr>
          <p:nvPr>
            <p:ph type="title"/>
          </p:nvPr>
        </p:nvSpPr>
        <p:spPr>
          <a:xfrm>
            <a:off x="838200" y="365125"/>
            <a:ext cx="10515600" cy="904875"/>
          </a:xfrm>
        </p:spPr>
        <p:txBody>
          <a:bodyPr>
            <a:normAutofit/>
          </a:bodyPr>
          <a:lstStyle/>
          <a:p>
            <a:r>
              <a:rPr kumimoji="1" lang="en-US" altLang="zh-CN" sz="3600" dirty="0">
                <a:solidFill>
                  <a:srgbClr val="9B0000"/>
                </a:solidFill>
                <a:latin typeface="LANTINGHEI SC DEMIBOLD" panose="02000000000000000000" pitchFamily="2" charset="-122"/>
                <a:ea typeface="LANTINGHEI SC DEMIBOLD" panose="02000000000000000000" pitchFamily="2" charset="-122"/>
              </a:rPr>
              <a:t>DNN is a key component for mobile app</a:t>
            </a:r>
            <a:endParaRPr kumimoji="1" lang="zh-CN" altLang="en-US" sz="3600" dirty="0">
              <a:solidFill>
                <a:srgbClr val="9B0000"/>
              </a:solidFill>
              <a:latin typeface="LANTINGHEI SC DEMIBOLD" panose="02000000000000000000" pitchFamily="2" charset="-122"/>
              <a:ea typeface="LANTINGHEI SC DEMIBOLD" panose="02000000000000000000" pitchFamily="2" charset="-122"/>
            </a:endParaRPr>
          </a:p>
        </p:txBody>
      </p:sp>
      <p:pic>
        <p:nvPicPr>
          <p:cNvPr id="4" name="Picture 2" descr="Face Recognition. AI is revolutionizing the world. Face… | by Aniket Maurya  | DataDrivenInvestor">
            <a:extLst>
              <a:ext uri="{FF2B5EF4-FFF2-40B4-BE49-F238E27FC236}">
                <a16:creationId xmlns:a16="http://schemas.microsoft.com/office/drawing/2014/main" id="{39073CBE-C74F-D39E-E8C4-B450C8C9CC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1751016"/>
            <a:ext cx="2763273" cy="18542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浅谈语音识别的现在与未来- 知乎">
            <a:extLst>
              <a:ext uri="{FF2B5EF4-FFF2-40B4-BE49-F238E27FC236}">
                <a16:creationId xmlns:a16="http://schemas.microsoft.com/office/drawing/2014/main" id="{F0C537BF-EAA1-0C28-978C-F3D00C509CF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05923" y="1751016"/>
            <a:ext cx="2619058" cy="18542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What's the Difference Between AR, VR, and MR? | The Franklin Institute">
            <a:extLst>
              <a:ext uri="{FF2B5EF4-FFF2-40B4-BE49-F238E27FC236}">
                <a16:creationId xmlns:a16="http://schemas.microsoft.com/office/drawing/2014/main" id="{5FD363E2-992F-AA71-AA13-4AF1E90E703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29432" y="1756528"/>
            <a:ext cx="3124368" cy="1848688"/>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6">
            <a:extLst>
              <a:ext uri="{FF2B5EF4-FFF2-40B4-BE49-F238E27FC236}">
                <a16:creationId xmlns:a16="http://schemas.microsoft.com/office/drawing/2014/main" id="{8CB50DBB-DC0A-6A85-D9DF-573F64AD8FC8}"/>
              </a:ext>
            </a:extLst>
          </p:cNvPr>
          <p:cNvSpPr txBox="1"/>
          <p:nvPr/>
        </p:nvSpPr>
        <p:spPr>
          <a:xfrm>
            <a:off x="1173161" y="3844928"/>
            <a:ext cx="2010807" cy="369332"/>
          </a:xfrm>
          <a:prstGeom prst="rect">
            <a:avLst/>
          </a:prstGeom>
          <a:noFill/>
        </p:spPr>
        <p:txBody>
          <a:bodyPr wrap="none" rtlCol="0">
            <a:spAutoFit/>
          </a:bodyPr>
          <a:lstStyle/>
          <a:p>
            <a:r>
              <a:rPr kumimoji="1" lang="en-US" altLang="zh-CN" dirty="0">
                <a:latin typeface="Microsoft YaHei" panose="020B0503020204020204" pitchFamily="34" charset="-122"/>
                <a:ea typeface="Microsoft YaHei" panose="020B0503020204020204" pitchFamily="34" charset="-122"/>
              </a:rPr>
              <a:t>Face recognition</a:t>
            </a:r>
            <a:endParaRPr kumimoji="1" lang="zh-CN" altLang="en-US" dirty="0">
              <a:latin typeface="Microsoft YaHei" panose="020B0503020204020204" pitchFamily="34" charset="-122"/>
              <a:ea typeface="Microsoft YaHei" panose="020B0503020204020204" pitchFamily="34" charset="-122"/>
            </a:endParaRPr>
          </a:p>
        </p:txBody>
      </p:sp>
      <p:sp>
        <p:nvSpPr>
          <p:cNvPr id="8" name="文本框 7">
            <a:extLst>
              <a:ext uri="{FF2B5EF4-FFF2-40B4-BE49-F238E27FC236}">
                <a16:creationId xmlns:a16="http://schemas.microsoft.com/office/drawing/2014/main" id="{331706E6-E5DF-89A0-532A-671B4FBF3F16}"/>
              </a:ext>
            </a:extLst>
          </p:cNvPr>
          <p:cNvSpPr txBox="1"/>
          <p:nvPr/>
        </p:nvSpPr>
        <p:spPr>
          <a:xfrm>
            <a:off x="8623113" y="3844928"/>
            <a:ext cx="2293320" cy="369332"/>
          </a:xfrm>
          <a:prstGeom prst="rect">
            <a:avLst/>
          </a:prstGeom>
          <a:noFill/>
        </p:spPr>
        <p:txBody>
          <a:bodyPr wrap="none" rtlCol="0">
            <a:spAutoFit/>
          </a:bodyPr>
          <a:lstStyle/>
          <a:p>
            <a:r>
              <a:rPr lang="en" altLang="zh-CN" dirty="0">
                <a:latin typeface="Microsoft YaHei" panose="020B0503020204020204" pitchFamily="34" charset="-122"/>
                <a:ea typeface="Microsoft YaHei" panose="020B0503020204020204" pitchFamily="34" charset="-122"/>
              </a:rPr>
              <a:t>Augmented Reality</a:t>
            </a:r>
            <a:endParaRPr kumimoji="1" lang="zh-CN" altLang="en-US" dirty="0">
              <a:latin typeface="Microsoft YaHei" panose="020B0503020204020204" pitchFamily="34" charset="-122"/>
              <a:ea typeface="Microsoft YaHei" panose="020B0503020204020204" pitchFamily="34" charset="-122"/>
            </a:endParaRPr>
          </a:p>
        </p:txBody>
      </p:sp>
      <p:sp>
        <p:nvSpPr>
          <p:cNvPr id="9" name="文本框 8">
            <a:extLst>
              <a:ext uri="{FF2B5EF4-FFF2-40B4-BE49-F238E27FC236}">
                <a16:creationId xmlns:a16="http://schemas.microsoft.com/office/drawing/2014/main" id="{EED1A738-2FA4-3E40-3768-CCF6F1B9BE7E}"/>
              </a:ext>
            </a:extLst>
          </p:cNvPr>
          <p:cNvSpPr txBox="1"/>
          <p:nvPr/>
        </p:nvSpPr>
        <p:spPr>
          <a:xfrm>
            <a:off x="4898137" y="3844928"/>
            <a:ext cx="2116605" cy="369332"/>
          </a:xfrm>
          <a:prstGeom prst="rect">
            <a:avLst/>
          </a:prstGeom>
          <a:noFill/>
        </p:spPr>
        <p:txBody>
          <a:bodyPr wrap="none" rtlCol="0">
            <a:spAutoFit/>
          </a:bodyPr>
          <a:lstStyle/>
          <a:p>
            <a:r>
              <a:rPr kumimoji="1" lang="en-US" altLang="zh-CN" dirty="0">
                <a:latin typeface="Microsoft YaHei" panose="020B0503020204020204" pitchFamily="34" charset="-122"/>
                <a:ea typeface="Microsoft YaHei" panose="020B0503020204020204" pitchFamily="34" charset="-122"/>
              </a:rPr>
              <a:t>Voice recognition</a:t>
            </a:r>
            <a:endParaRPr kumimoji="1" lang="zh-CN" altLang="en-US" dirty="0">
              <a:latin typeface="Microsoft YaHei" panose="020B0503020204020204" pitchFamily="34" charset="-122"/>
              <a:ea typeface="Microsoft YaHei" panose="020B0503020204020204" pitchFamily="34" charset="-122"/>
            </a:endParaRPr>
          </a:p>
        </p:txBody>
      </p:sp>
      <p:sp>
        <p:nvSpPr>
          <p:cNvPr id="10" name="矩形 9">
            <a:extLst>
              <a:ext uri="{FF2B5EF4-FFF2-40B4-BE49-F238E27FC236}">
                <a16:creationId xmlns:a16="http://schemas.microsoft.com/office/drawing/2014/main" id="{F5CFDF1D-22CE-7A32-B1F2-D117EADD1510}"/>
              </a:ext>
            </a:extLst>
          </p:cNvPr>
          <p:cNvSpPr/>
          <p:nvPr/>
        </p:nvSpPr>
        <p:spPr>
          <a:xfrm>
            <a:off x="1749165" y="4780113"/>
            <a:ext cx="8868132" cy="830997"/>
          </a:xfrm>
          <a:prstGeom prst="rect">
            <a:avLst/>
          </a:prstGeom>
          <a:noFill/>
        </p:spPr>
        <p:txBody>
          <a:bodyPr wrap="none" lIns="91440" tIns="45720" rIns="91440" bIns="45720">
            <a:spAutoFit/>
          </a:bodyPr>
          <a:lstStyle/>
          <a:p>
            <a:pPr algn="ctr"/>
            <a:r>
              <a:rPr lang="en-US" altLang="zh-CN" sz="4800" cap="none" spc="0" dirty="0">
                <a:ln w="0"/>
                <a:solidFill>
                  <a:schemeClr val="tx1"/>
                </a:solidFill>
                <a:effectLst>
                  <a:outerShdw blurRad="38100" dist="19050" dir="2700000" algn="tl" rotWithShape="0">
                    <a:schemeClr val="dk1">
                      <a:alpha val="40000"/>
                    </a:schemeClr>
                  </a:outerShdw>
                </a:effectLst>
                <a:latin typeface="LANTINGHEI SC DEMIBOLD" panose="02000000000000000000" pitchFamily="2" charset="-122"/>
                <a:ea typeface="LANTINGHEI SC DEMIBOLD" panose="02000000000000000000" pitchFamily="2" charset="-122"/>
              </a:rPr>
              <a:t>Mainly DNN inference now</a:t>
            </a:r>
            <a:endParaRPr lang="zh-CN" altLang="en-US" sz="4800" cap="none" spc="0" dirty="0">
              <a:ln w="0"/>
              <a:solidFill>
                <a:schemeClr val="tx1"/>
              </a:solidFill>
              <a:effectLst>
                <a:outerShdw blurRad="38100" dist="19050" dir="2700000" algn="tl" rotWithShape="0">
                  <a:schemeClr val="dk1">
                    <a:alpha val="40000"/>
                  </a:schemeClr>
                </a:outerShdw>
              </a:effectLst>
              <a:latin typeface="LANTINGHEI SC DEMIBOLD" panose="02000000000000000000" pitchFamily="2" charset="-122"/>
              <a:ea typeface="LANTINGHEI SC DEMIBOLD" panose="02000000000000000000" pitchFamily="2" charset="-122"/>
            </a:endParaRPr>
          </a:p>
        </p:txBody>
      </p:sp>
    </p:spTree>
    <p:extLst>
      <p:ext uri="{BB962C8B-B14F-4D97-AF65-F5344CB8AC3E}">
        <p14:creationId xmlns:p14="http://schemas.microsoft.com/office/powerpoint/2010/main" val="2354890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1F4D07CD-0EB8-2E56-BE46-B817FA84038B}"/>
              </a:ext>
            </a:extLst>
          </p:cNvPr>
          <p:cNvSpPr>
            <a:spLocks noGrp="1"/>
          </p:cNvSpPr>
          <p:nvPr>
            <p:ph idx="1"/>
          </p:nvPr>
        </p:nvSpPr>
        <p:spPr>
          <a:xfrm>
            <a:off x="838200" y="1490133"/>
            <a:ext cx="10515600" cy="4686830"/>
          </a:xfrm>
        </p:spPr>
        <p:txBody>
          <a:bodyPr/>
          <a:lstStyle/>
          <a:p>
            <a:pPr marL="0" indent="0">
              <a:buNone/>
            </a:pPr>
            <a:r>
              <a:rPr kumimoji="1" lang="en-US" altLang="zh-CN" dirty="0">
                <a:latin typeface="Microsoft YaHei" panose="020B0503020204020204" pitchFamily="34" charset="-122"/>
                <a:ea typeface="Microsoft YaHei" panose="020B0503020204020204" pitchFamily="34" charset="-122"/>
              </a:rPr>
              <a:t>Take memory pool into consideration</a:t>
            </a:r>
            <a:endParaRPr kumimoji="1" lang="zh-CN" altLang="en-US" dirty="0">
              <a:latin typeface="Microsoft YaHei" panose="020B0503020204020204" pitchFamily="34" charset="-122"/>
              <a:ea typeface="Microsoft YaHei" panose="020B0503020204020204" pitchFamily="34" charset="-122"/>
            </a:endParaRPr>
          </a:p>
        </p:txBody>
      </p:sp>
      <p:cxnSp>
        <p:nvCxnSpPr>
          <p:cNvPr id="4" name="直线箭头连接符 3">
            <a:extLst>
              <a:ext uri="{FF2B5EF4-FFF2-40B4-BE49-F238E27FC236}">
                <a16:creationId xmlns:a16="http://schemas.microsoft.com/office/drawing/2014/main" id="{38CF0631-C754-C450-02B0-F70A571A9E76}"/>
              </a:ext>
            </a:extLst>
          </p:cNvPr>
          <p:cNvCxnSpPr>
            <a:cxnSpLocks/>
          </p:cNvCxnSpPr>
          <p:nvPr/>
        </p:nvCxnSpPr>
        <p:spPr>
          <a:xfrm>
            <a:off x="7531180" y="6024144"/>
            <a:ext cx="3886454"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5" name="直线箭头连接符 4">
            <a:extLst>
              <a:ext uri="{FF2B5EF4-FFF2-40B4-BE49-F238E27FC236}">
                <a16:creationId xmlns:a16="http://schemas.microsoft.com/office/drawing/2014/main" id="{500C9EBA-6569-DD95-1774-4A85F3829FF7}"/>
              </a:ext>
            </a:extLst>
          </p:cNvPr>
          <p:cNvCxnSpPr>
            <a:cxnSpLocks/>
          </p:cNvCxnSpPr>
          <p:nvPr/>
        </p:nvCxnSpPr>
        <p:spPr>
          <a:xfrm flipV="1">
            <a:off x="7533302" y="4308850"/>
            <a:ext cx="0" cy="1715294"/>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6" name="矩形 5">
            <a:extLst>
              <a:ext uri="{FF2B5EF4-FFF2-40B4-BE49-F238E27FC236}">
                <a16:creationId xmlns:a16="http://schemas.microsoft.com/office/drawing/2014/main" id="{17BB8515-2989-165E-0545-E8A66F2462D8}"/>
              </a:ext>
            </a:extLst>
          </p:cNvPr>
          <p:cNvSpPr/>
          <p:nvPr/>
        </p:nvSpPr>
        <p:spPr>
          <a:xfrm flipH="1">
            <a:off x="7647409" y="5792256"/>
            <a:ext cx="533644" cy="221512"/>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b="1" dirty="0">
              <a:solidFill>
                <a:schemeClr val="tx1"/>
              </a:solidFill>
            </a:endParaRPr>
          </a:p>
        </p:txBody>
      </p:sp>
      <p:sp>
        <p:nvSpPr>
          <p:cNvPr id="7" name="矩形 6">
            <a:extLst>
              <a:ext uri="{FF2B5EF4-FFF2-40B4-BE49-F238E27FC236}">
                <a16:creationId xmlns:a16="http://schemas.microsoft.com/office/drawing/2014/main" id="{66CCC5D1-7FD0-53D5-7C4E-C06852EF06EE}"/>
              </a:ext>
            </a:extLst>
          </p:cNvPr>
          <p:cNvSpPr/>
          <p:nvPr/>
        </p:nvSpPr>
        <p:spPr>
          <a:xfrm flipH="1">
            <a:off x="7747672" y="5393202"/>
            <a:ext cx="433389" cy="399054"/>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b="1" dirty="0">
              <a:solidFill>
                <a:schemeClr val="tx1"/>
              </a:solidFill>
            </a:endParaRPr>
          </a:p>
        </p:txBody>
      </p:sp>
      <p:sp>
        <p:nvSpPr>
          <p:cNvPr id="8" name="矩形 7">
            <a:extLst>
              <a:ext uri="{FF2B5EF4-FFF2-40B4-BE49-F238E27FC236}">
                <a16:creationId xmlns:a16="http://schemas.microsoft.com/office/drawing/2014/main" id="{6755CFD6-9440-1A06-326D-98279FF977D2}"/>
              </a:ext>
            </a:extLst>
          </p:cNvPr>
          <p:cNvSpPr/>
          <p:nvPr/>
        </p:nvSpPr>
        <p:spPr>
          <a:xfrm flipH="1">
            <a:off x="7932566" y="4992733"/>
            <a:ext cx="250056" cy="399054"/>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b="1" dirty="0">
              <a:solidFill>
                <a:schemeClr val="tx1"/>
              </a:solidFill>
            </a:endParaRPr>
          </a:p>
        </p:txBody>
      </p:sp>
      <p:sp>
        <p:nvSpPr>
          <p:cNvPr id="9" name="矩形 8">
            <a:extLst>
              <a:ext uri="{FF2B5EF4-FFF2-40B4-BE49-F238E27FC236}">
                <a16:creationId xmlns:a16="http://schemas.microsoft.com/office/drawing/2014/main" id="{896CAD9D-03C7-10DF-FBF2-1D629765F751}"/>
              </a:ext>
            </a:extLst>
          </p:cNvPr>
          <p:cNvSpPr/>
          <p:nvPr/>
        </p:nvSpPr>
        <p:spPr>
          <a:xfrm flipH="1">
            <a:off x="8182621" y="4251290"/>
            <a:ext cx="700472" cy="740576"/>
          </a:xfrm>
          <a:prstGeom prst="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b="1" dirty="0">
              <a:solidFill>
                <a:schemeClr val="tx1"/>
              </a:solidFill>
            </a:endParaRPr>
          </a:p>
        </p:txBody>
      </p:sp>
      <p:sp>
        <p:nvSpPr>
          <p:cNvPr id="10" name="矩形 9">
            <a:extLst>
              <a:ext uri="{FF2B5EF4-FFF2-40B4-BE49-F238E27FC236}">
                <a16:creationId xmlns:a16="http://schemas.microsoft.com/office/drawing/2014/main" id="{0683C562-891D-2585-D1DD-8DE51535561A}"/>
              </a:ext>
            </a:extLst>
          </p:cNvPr>
          <p:cNvSpPr/>
          <p:nvPr/>
        </p:nvSpPr>
        <p:spPr>
          <a:xfrm flipH="1">
            <a:off x="9067200" y="4461024"/>
            <a:ext cx="379431" cy="526704"/>
          </a:xfrm>
          <a:prstGeom prst="rect">
            <a:avLst/>
          </a:prstGeom>
          <a:no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b="1" dirty="0">
              <a:solidFill>
                <a:schemeClr val="tx1"/>
              </a:solidFill>
            </a:endParaRPr>
          </a:p>
        </p:txBody>
      </p:sp>
      <p:sp>
        <p:nvSpPr>
          <p:cNvPr id="11" name="文本框 10">
            <a:extLst>
              <a:ext uri="{FF2B5EF4-FFF2-40B4-BE49-F238E27FC236}">
                <a16:creationId xmlns:a16="http://schemas.microsoft.com/office/drawing/2014/main" id="{3DF3A654-3012-8157-F4D0-EEA69EC1C38A}"/>
              </a:ext>
            </a:extLst>
          </p:cNvPr>
          <p:cNvSpPr txBox="1"/>
          <p:nvPr/>
        </p:nvSpPr>
        <p:spPr>
          <a:xfrm rot="10800000">
            <a:off x="7113586" y="4563854"/>
            <a:ext cx="461665" cy="1022168"/>
          </a:xfrm>
          <a:prstGeom prst="rect">
            <a:avLst/>
          </a:prstGeom>
          <a:noFill/>
        </p:spPr>
        <p:txBody>
          <a:bodyPr vert="eaVert" wrap="square" rtlCol="0">
            <a:spAutoFit/>
          </a:bodyPr>
          <a:lstStyle/>
          <a:p>
            <a:r>
              <a:rPr kumimoji="1" lang="en-US" altLang="zh-CN" b="1" dirty="0">
                <a:latin typeface="Calibri" panose="020F0502020204030204" pitchFamily="34" charset="0"/>
                <a:cs typeface="Calibri" panose="020F0502020204030204" pitchFamily="34" charset="0"/>
              </a:rPr>
              <a:t>Memory</a:t>
            </a:r>
            <a:endParaRPr kumimoji="1" lang="zh-CN" altLang="en-US" b="1" dirty="0">
              <a:latin typeface="Calibri" panose="020F0502020204030204" pitchFamily="34" charset="0"/>
              <a:cs typeface="Calibri" panose="020F0502020204030204" pitchFamily="34" charset="0"/>
            </a:endParaRPr>
          </a:p>
        </p:txBody>
      </p:sp>
      <p:sp>
        <p:nvSpPr>
          <p:cNvPr id="12" name="文本框 11">
            <a:extLst>
              <a:ext uri="{FF2B5EF4-FFF2-40B4-BE49-F238E27FC236}">
                <a16:creationId xmlns:a16="http://schemas.microsoft.com/office/drawing/2014/main" id="{729AB0E6-43BF-2740-358B-50B6398B7C8F}"/>
              </a:ext>
            </a:extLst>
          </p:cNvPr>
          <p:cNvSpPr txBox="1"/>
          <p:nvPr/>
        </p:nvSpPr>
        <p:spPr>
          <a:xfrm>
            <a:off x="9297757" y="5950994"/>
            <a:ext cx="769785" cy="369332"/>
          </a:xfrm>
          <a:prstGeom prst="rect">
            <a:avLst/>
          </a:prstGeom>
          <a:noFill/>
        </p:spPr>
        <p:txBody>
          <a:bodyPr wrap="square" rtlCol="0">
            <a:spAutoFit/>
          </a:bodyPr>
          <a:lstStyle/>
          <a:p>
            <a:r>
              <a:rPr kumimoji="1" lang="en-US" altLang="zh-CN" b="1" dirty="0"/>
              <a:t>Time</a:t>
            </a:r>
            <a:endParaRPr kumimoji="1" lang="zh-CN" altLang="en-US" b="1" dirty="0"/>
          </a:p>
        </p:txBody>
      </p:sp>
      <p:sp>
        <p:nvSpPr>
          <p:cNvPr id="13" name="矩形 12">
            <a:extLst>
              <a:ext uri="{FF2B5EF4-FFF2-40B4-BE49-F238E27FC236}">
                <a16:creationId xmlns:a16="http://schemas.microsoft.com/office/drawing/2014/main" id="{4E89FF89-7E67-D66A-C8AE-73A7FF770C53}"/>
              </a:ext>
            </a:extLst>
          </p:cNvPr>
          <p:cNvSpPr/>
          <p:nvPr/>
        </p:nvSpPr>
        <p:spPr>
          <a:xfrm flipH="1">
            <a:off x="8180120" y="4242240"/>
            <a:ext cx="700472" cy="740576"/>
          </a:xfrm>
          <a:prstGeom prst="rect">
            <a:avLst/>
          </a:prstGeom>
          <a:solidFill>
            <a:schemeClr val="accent1"/>
          </a:solid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b="1" dirty="0">
              <a:solidFill>
                <a:schemeClr val="tx1"/>
              </a:solidFill>
            </a:endParaRPr>
          </a:p>
        </p:txBody>
      </p:sp>
      <p:sp>
        <p:nvSpPr>
          <p:cNvPr id="14" name="矩形 13">
            <a:extLst>
              <a:ext uri="{FF2B5EF4-FFF2-40B4-BE49-F238E27FC236}">
                <a16:creationId xmlns:a16="http://schemas.microsoft.com/office/drawing/2014/main" id="{7A8A0E0D-E4E0-0014-33E9-50113219AB2C}"/>
              </a:ext>
            </a:extLst>
          </p:cNvPr>
          <p:cNvSpPr/>
          <p:nvPr/>
        </p:nvSpPr>
        <p:spPr>
          <a:xfrm flipH="1">
            <a:off x="9059074" y="4456885"/>
            <a:ext cx="379431" cy="526704"/>
          </a:xfrm>
          <a:prstGeom prst="rect">
            <a:avLst/>
          </a:prstGeom>
          <a:solidFill>
            <a:schemeClr val="accent1"/>
          </a:solidFill>
          <a:ln w="285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b="1" dirty="0">
              <a:solidFill>
                <a:schemeClr val="tx1"/>
              </a:solidFill>
            </a:endParaRPr>
          </a:p>
        </p:txBody>
      </p:sp>
      <p:sp>
        <p:nvSpPr>
          <p:cNvPr id="15" name="矩形 14">
            <a:extLst>
              <a:ext uri="{FF2B5EF4-FFF2-40B4-BE49-F238E27FC236}">
                <a16:creationId xmlns:a16="http://schemas.microsoft.com/office/drawing/2014/main" id="{F613CF77-1C25-FB98-621F-BD73F5458E77}"/>
              </a:ext>
            </a:extLst>
          </p:cNvPr>
          <p:cNvSpPr/>
          <p:nvPr/>
        </p:nvSpPr>
        <p:spPr>
          <a:xfrm>
            <a:off x="9637006" y="5783112"/>
            <a:ext cx="1570250" cy="221512"/>
          </a:xfrm>
          <a:prstGeom prst="rect">
            <a:avLst/>
          </a:prstGeom>
          <a:solidFill>
            <a:schemeClr val="accent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b="1" dirty="0">
              <a:solidFill>
                <a:schemeClr val="tx1"/>
              </a:solidFill>
            </a:endParaRPr>
          </a:p>
        </p:txBody>
      </p:sp>
      <p:sp>
        <p:nvSpPr>
          <p:cNvPr id="16" name="矩形 15">
            <a:extLst>
              <a:ext uri="{FF2B5EF4-FFF2-40B4-BE49-F238E27FC236}">
                <a16:creationId xmlns:a16="http://schemas.microsoft.com/office/drawing/2014/main" id="{2755FE4F-2533-B29F-6B0E-0AF852FCBF15}"/>
              </a:ext>
            </a:extLst>
          </p:cNvPr>
          <p:cNvSpPr/>
          <p:nvPr/>
        </p:nvSpPr>
        <p:spPr>
          <a:xfrm>
            <a:off x="9777302" y="5384058"/>
            <a:ext cx="1275250" cy="399054"/>
          </a:xfrm>
          <a:prstGeom prst="rect">
            <a:avLst/>
          </a:prstGeom>
          <a:solidFill>
            <a:schemeClr val="accent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b="1" dirty="0">
              <a:solidFill>
                <a:schemeClr val="tx1"/>
              </a:solidFill>
            </a:endParaRPr>
          </a:p>
        </p:txBody>
      </p:sp>
      <p:sp>
        <p:nvSpPr>
          <p:cNvPr id="17" name="矩形 16">
            <a:extLst>
              <a:ext uri="{FF2B5EF4-FFF2-40B4-BE49-F238E27FC236}">
                <a16:creationId xmlns:a16="http://schemas.microsoft.com/office/drawing/2014/main" id="{7C0E0B25-20ED-DF45-E1F6-8604F85DB935}"/>
              </a:ext>
            </a:extLst>
          </p:cNvPr>
          <p:cNvSpPr/>
          <p:nvPr/>
        </p:nvSpPr>
        <p:spPr>
          <a:xfrm>
            <a:off x="9937755" y="4983589"/>
            <a:ext cx="735792" cy="399054"/>
          </a:xfrm>
          <a:prstGeom prst="rect">
            <a:avLst/>
          </a:prstGeom>
          <a:solidFill>
            <a:schemeClr val="accent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b="1" dirty="0">
              <a:solidFill>
                <a:schemeClr val="tx1"/>
              </a:solidFill>
            </a:endParaRPr>
          </a:p>
        </p:txBody>
      </p:sp>
      <p:cxnSp>
        <p:nvCxnSpPr>
          <p:cNvPr id="18" name="直线连接符 17">
            <a:extLst>
              <a:ext uri="{FF2B5EF4-FFF2-40B4-BE49-F238E27FC236}">
                <a16:creationId xmlns:a16="http://schemas.microsoft.com/office/drawing/2014/main" id="{27B1D624-DE62-5759-F775-5BBDC232FCA3}"/>
              </a:ext>
            </a:extLst>
          </p:cNvPr>
          <p:cNvCxnSpPr>
            <a:cxnSpLocks/>
          </p:cNvCxnSpPr>
          <p:nvPr/>
        </p:nvCxnSpPr>
        <p:spPr>
          <a:xfrm>
            <a:off x="7540585" y="4854146"/>
            <a:ext cx="3666673" cy="0"/>
          </a:xfrm>
          <a:prstGeom prst="line">
            <a:avLst/>
          </a:prstGeom>
          <a:ln w="28575">
            <a:solidFill>
              <a:srgbClr val="9B0000"/>
            </a:solidFill>
          </a:ln>
        </p:spPr>
        <p:style>
          <a:lnRef idx="1">
            <a:schemeClr val="accent2"/>
          </a:lnRef>
          <a:fillRef idx="0">
            <a:schemeClr val="accent2"/>
          </a:fillRef>
          <a:effectRef idx="0">
            <a:schemeClr val="accent2"/>
          </a:effectRef>
          <a:fontRef idx="minor">
            <a:schemeClr val="tx1"/>
          </a:fontRef>
        </p:style>
      </p:cxnSp>
      <p:sp>
        <p:nvSpPr>
          <p:cNvPr id="19" name="文本框 18">
            <a:extLst>
              <a:ext uri="{FF2B5EF4-FFF2-40B4-BE49-F238E27FC236}">
                <a16:creationId xmlns:a16="http://schemas.microsoft.com/office/drawing/2014/main" id="{3801D6D5-7436-6666-74B6-6725D28350EC}"/>
              </a:ext>
            </a:extLst>
          </p:cNvPr>
          <p:cNvSpPr txBox="1"/>
          <p:nvPr/>
        </p:nvSpPr>
        <p:spPr>
          <a:xfrm rot="16200000">
            <a:off x="10560332" y="4125095"/>
            <a:ext cx="430887" cy="1156050"/>
          </a:xfrm>
          <a:prstGeom prst="rect">
            <a:avLst/>
          </a:prstGeom>
          <a:noFill/>
          <a:ln>
            <a:noFill/>
          </a:ln>
        </p:spPr>
        <p:txBody>
          <a:bodyPr vert="eaVert" wrap="square" rtlCol="0">
            <a:spAutoFit/>
          </a:bodyPr>
          <a:lstStyle/>
          <a:p>
            <a:r>
              <a:rPr kumimoji="1" lang="en-US" altLang="zh-CN" sz="1600" b="1" dirty="0">
                <a:solidFill>
                  <a:srgbClr val="9B0000"/>
                </a:solidFill>
              </a:rPr>
              <a:t>Budget</a:t>
            </a:r>
            <a:endParaRPr kumimoji="1" lang="zh-CN" altLang="en-US" sz="1600" b="1" dirty="0">
              <a:solidFill>
                <a:srgbClr val="9B0000"/>
              </a:solidFill>
            </a:endParaRPr>
          </a:p>
        </p:txBody>
      </p:sp>
      <p:grpSp>
        <p:nvGrpSpPr>
          <p:cNvPr id="20" name="组合 19">
            <a:extLst>
              <a:ext uri="{FF2B5EF4-FFF2-40B4-BE49-F238E27FC236}">
                <a16:creationId xmlns:a16="http://schemas.microsoft.com/office/drawing/2014/main" id="{F86AD1F3-BB38-B024-7F12-563A71EA4AD1}"/>
              </a:ext>
            </a:extLst>
          </p:cNvPr>
          <p:cNvGrpSpPr/>
          <p:nvPr/>
        </p:nvGrpSpPr>
        <p:grpSpPr>
          <a:xfrm>
            <a:off x="1096699" y="4242240"/>
            <a:ext cx="3539018" cy="2140954"/>
            <a:chOff x="4250065" y="1482402"/>
            <a:chExt cx="3539018" cy="2140954"/>
          </a:xfrm>
        </p:grpSpPr>
        <p:cxnSp>
          <p:nvCxnSpPr>
            <p:cNvPr id="21" name="直线箭头连接符 20">
              <a:extLst>
                <a:ext uri="{FF2B5EF4-FFF2-40B4-BE49-F238E27FC236}">
                  <a16:creationId xmlns:a16="http://schemas.microsoft.com/office/drawing/2014/main" id="{260D408B-1857-96CE-F27A-C27DCEB60368}"/>
                </a:ext>
              </a:extLst>
            </p:cNvPr>
            <p:cNvCxnSpPr>
              <a:cxnSpLocks/>
            </p:cNvCxnSpPr>
            <p:nvPr/>
          </p:nvCxnSpPr>
          <p:spPr>
            <a:xfrm>
              <a:off x="4667652" y="3264400"/>
              <a:ext cx="3121431"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2" name="直线箭头连接符 21">
              <a:extLst>
                <a:ext uri="{FF2B5EF4-FFF2-40B4-BE49-F238E27FC236}">
                  <a16:creationId xmlns:a16="http://schemas.microsoft.com/office/drawing/2014/main" id="{D0D8214C-E6AE-19F4-11CA-5D1F6928A46B}"/>
                </a:ext>
              </a:extLst>
            </p:cNvPr>
            <p:cNvCxnSpPr>
              <a:cxnSpLocks/>
            </p:cNvCxnSpPr>
            <p:nvPr/>
          </p:nvCxnSpPr>
          <p:spPr>
            <a:xfrm flipV="1">
              <a:off x="4669775" y="1549106"/>
              <a:ext cx="0" cy="1715294"/>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23" name="矩形 22">
              <a:extLst>
                <a:ext uri="{FF2B5EF4-FFF2-40B4-BE49-F238E27FC236}">
                  <a16:creationId xmlns:a16="http://schemas.microsoft.com/office/drawing/2014/main" id="{FD045941-8E95-CF82-5852-99DFD599E46F}"/>
                </a:ext>
              </a:extLst>
            </p:cNvPr>
            <p:cNvSpPr/>
            <p:nvPr/>
          </p:nvSpPr>
          <p:spPr>
            <a:xfrm flipH="1">
              <a:off x="4783934" y="3032512"/>
              <a:ext cx="2724138" cy="221512"/>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b="1" dirty="0">
                <a:solidFill>
                  <a:schemeClr val="tx1"/>
                </a:solidFill>
              </a:endParaRPr>
            </a:p>
          </p:txBody>
        </p:sp>
        <p:sp>
          <p:nvSpPr>
            <p:cNvPr id="24" name="矩形 23">
              <a:extLst>
                <a:ext uri="{FF2B5EF4-FFF2-40B4-BE49-F238E27FC236}">
                  <a16:creationId xmlns:a16="http://schemas.microsoft.com/office/drawing/2014/main" id="{513B21AE-BB2F-2673-027B-ADB9C6BF98C6}"/>
                </a:ext>
              </a:extLst>
            </p:cNvPr>
            <p:cNvSpPr/>
            <p:nvPr/>
          </p:nvSpPr>
          <p:spPr>
            <a:xfrm flipH="1">
              <a:off x="4884242" y="2633458"/>
              <a:ext cx="2512333" cy="399054"/>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b="1" dirty="0">
                <a:solidFill>
                  <a:schemeClr val="tx1"/>
                </a:solidFill>
              </a:endParaRPr>
            </a:p>
          </p:txBody>
        </p:sp>
        <p:sp>
          <p:nvSpPr>
            <p:cNvPr id="25" name="矩形 24">
              <a:extLst>
                <a:ext uri="{FF2B5EF4-FFF2-40B4-BE49-F238E27FC236}">
                  <a16:creationId xmlns:a16="http://schemas.microsoft.com/office/drawing/2014/main" id="{3458BCFB-A058-929A-475B-F06B0E062E87}"/>
                </a:ext>
              </a:extLst>
            </p:cNvPr>
            <p:cNvSpPr/>
            <p:nvPr/>
          </p:nvSpPr>
          <p:spPr>
            <a:xfrm flipH="1">
              <a:off x="5069218" y="2232989"/>
              <a:ext cx="2078528" cy="399054"/>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b="1" dirty="0">
                <a:solidFill>
                  <a:schemeClr val="tx1"/>
                </a:solidFill>
              </a:endParaRPr>
            </a:p>
          </p:txBody>
        </p:sp>
        <p:sp>
          <p:nvSpPr>
            <p:cNvPr id="26" name="矩形 25">
              <a:extLst>
                <a:ext uri="{FF2B5EF4-FFF2-40B4-BE49-F238E27FC236}">
                  <a16:creationId xmlns:a16="http://schemas.microsoft.com/office/drawing/2014/main" id="{0C27DA6E-F3B5-0CB3-F584-8D01F69CC94C}"/>
                </a:ext>
              </a:extLst>
            </p:cNvPr>
            <p:cNvSpPr/>
            <p:nvPr/>
          </p:nvSpPr>
          <p:spPr>
            <a:xfrm flipH="1">
              <a:off x="5319385" y="1482402"/>
              <a:ext cx="700785" cy="74972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b="1" dirty="0">
                <a:solidFill>
                  <a:schemeClr val="tx1"/>
                </a:solidFill>
              </a:endParaRPr>
            </a:p>
          </p:txBody>
        </p:sp>
        <p:sp>
          <p:nvSpPr>
            <p:cNvPr id="27" name="矩形 26">
              <a:extLst>
                <a:ext uri="{FF2B5EF4-FFF2-40B4-BE49-F238E27FC236}">
                  <a16:creationId xmlns:a16="http://schemas.microsoft.com/office/drawing/2014/main" id="{E92F20D4-0335-F80F-BC51-159263DF13E0}"/>
                </a:ext>
              </a:extLst>
            </p:cNvPr>
            <p:cNvSpPr/>
            <p:nvPr/>
          </p:nvSpPr>
          <p:spPr>
            <a:xfrm flipH="1">
              <a:off x="6204361" y="1710424"/>
              <a:ext cx="379602" cy="526704"/>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b="1" dirty="0">
                <a:solidFill>
                  <a:schemeClr val="tx1"/>
                </a:solidFill>
              </a:endParaRPr>
            </a:p>
          </p:txBody>
        </p:sp>
        <p:sp>
          <p:nvSpPr>
            <p:cNvPr id="28" name="文本框 27">
              <a:extLst>
                <a:ext uri="{FF2B5EF4-FFF2-40B4-BE49-F238E27FC236}">
                  <a16:creationId xmlns:a16="http://schemas.microsoft.com/office/drawing/2014/main" id="{33FAAE37-A7A5-4E2D-81B2-4C76C60B7E30}"/>
                </a:ext>
              </a:extLst>
            </p:cNvPr>
            <p:cNvSpPr txBox="1"/>
            <p:nvPr/>
          </p:nvSpPr>
          <p:spPr>
            <a:xfrm rot="10800000">
              <a:off x="4250065" y="1713412"/>
              <a:ext cx="461665" cy="912494"/>
            </a:xfrm>
            <a:prstGeom prst="rect">
              <a:avLst/>
            </a:prstGeom>
            <a:noFill/>
          </p:spPr>
          <p:txBody>
            <a:bodyPr vert="eaVert" wrap="none" rtlCol="0">
              <a:spAutoFit/>
            </a:bodyPr>
            <a:lstStyle/>
            <a:p>
              <a:r>
                <a:rPr kumimoji="1" lang="en-US" altLang="zh-CN" b="1" dirty="0">
                  <a:latin typeface="Calibri" panose="020F0502020204030204" pitchFamily="34" charset="0"/>
                  <a:cs typeface="Calibri" panose="020F0502020204030204" pitchFamily="34" charset="0"/>
                </a:rPr>
                <a:t>Memory</a:t>
              </a:r>
              <a:endParaRPr kumimoji="1" lang="zh-CN" altLang="en-US" b="1" dirty="0">
                <a:latin typeface="Calibri" panose="020F0502020204030204" pitchFamily="34" charset="0"/>
                <a:cs typeface="Calibri" panose="020F0502020204030204" pitchFamily="34" charset="0"/>
              </a:endParaRPr>
            </a:p>
          </p:txBody>
        </p:sp>
        <p:sp>
          <p:nvSpPr>
            <p:cNvPr id="29" name="文本框 28">
              <a:extLst>
                <a:ext uri="{FF2B5EF4-FFF2-40B4-BE49-F238E27FC236}">
                  <a16:creationId xmlns:a16="http://schemas.microsoft.com/office/drawing/2014/main" id="{B24770C0-A64C-941C-09C5-539957471580}"/>
                </a:ext>
              </a:extLst>
            </p:cNvPr>
            <p:cNvSpPr txBox="1"/>
            <p:nvPr/>
          </p:nvSpPr>
          <p:spPr>
            <a:xfrm>
              <a:off x="6019554" y="3254024"/>
              <a:ext cx="700833" cy="369332"/>
            </a:xfrm>
            <a:prstGeom prst="rect">
              <a:avLst/>
            </a:prstGeom>
            <a:noFill/>
          </p:spPr>
          <p:txBody>
            <a:bodyPr wrap="none" rtlCol="0">
              <a:spAutoFit/>
            </a:bodyPr>
            <a:lstStyle/>
            <a:p>
              <a:r>
                <a:rPr kumimoji="1" lang="en-US" altLang="zh-CN" b="1" dirty="0"/>
                <a:t>Time</a:t>
              </a:r>
              <a:endParaRPr kumimoji="1" lang="zh-CN" altLang="en-US" b="1" dirty="0"/>
            </a:p>
          </p:txBody>
        </p:sp>
      </p:grpSp>
      <p:sp>
        <p:nvSpPr>
          <p:cNvPr id="30" name="右箭头 29">
            <a:extLst>
              <a:ext uri="{FF2B5EF4-FFF2-40B4-BE49-F238E27FC236}">
                <a16:creationId xmlns:a16="http://schemas.microsoft.com/office/drawing/2014/main" id="{101E10DC-74CA-FA35-591A-D3711282BC68}"/>
              </a:ext>
            </a:extLst>
          </p:cNvPr>
          <p:cNvSpPr/>
          <p:nvPr/>
        </p:nvSpPr>
        <p:spPr>
          <a:xfrm>
            <a:off x="4493630" y="5069970"/>
            <a:ext cx="2552083" cy="321817"/>
          </a:xfrm>
          <a:prstGeom prst="rightArrow">
            <a:avLst>
              <a:gd name="adj1" fmla="val 50000"/>
              <a:gd name="adj2" fmla="val 98949"/>
            </a:avLst>
          </a:prstGeom>
          <a:solidFill>
            <a:srgbClr val="9B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1" name="矩形 30">
            <a:extLst>
              <a:ext uri="{FF2B5EF4-FFF2-40B4-BE49-F238E27FC236}">
                <a16:creationId xmlns:a16="http://schemas.microsoft.com/office/drawing/2014/main" id="{D0769D24-EAED-E067-9367-6C224EE8FBC6}"/>
              </a:ext>
            </a:extLst>
          </p:cNvPr>
          <p:cNvSpPr/>
          <p:nvPr/>
        </p:nvSpPr>
        <p:spPr>
          <a:xfrm>
            <a:off x="4746049" y="4608576"/>
            <a:ext cx="2036134" cy="1200329"/>
          </a:xfrm>
          <a:prstGeom prst="rect">
            <a:avLst/>
          </a:prstGeom>
          <a:noFill/>
        </p:spPr>
        <p:txBody>
          <a:bodyPr wrap="none" lIns="91440" tIns="45720" rIns="91440" bIns="45720">
            <a:spAutoFit/>
          </a:bodyPr>
          <a:lstStyle/>
          <a:p>
            <a:pPr algn="ctr"/>
            <a:r>
              <a:rPr lang="en-US" altLang="zh-CN" sz="2400" b="0" cap="none" spc="0" dirty="0">
                <a:ln w="0"/>
                <a:solidFill>
                  <a:schemeClr val="tx1"/>
                </a:solidFill>
                <a:effectLst>
                  <a:outerShdw blurRad="38100" dist="19050" dir="2700000" algn="tl" rotWithShape="0">
                    <a:schemeClr val="dk1">
                      <a:alpha val="40000"/>
                    </a:schemeClr>
                  </a:outerShdw>
                </a:effectLst>
              </a:rPr>
              <a:t>Progressive</a:t>
            </a:r>
          </a:p>
          <a:p>
            <a:pPr algn="ctr"/>
            <a:r>
              <a:rPr lang="en-US" altLang="zh-CN" sz="2400" b="0" cap="none" spc="0" dirty="0">
                <a:ln w="0"/>
                <a:solidFill>
                  <a:schemeClr val="tx1"/>
                </a:solidFill>
                <a:effectLst>
                  <a:outerShdw blurRad="38100" dist="19050" dir="2700000" algn="tl" rotWithShape="0">
                    <a:schemeClr val="dk1">
                      <a:alpha val="40000"/>
                    </a:schemeClr>
                  </a:outerShdw>
                </a:effectLst>
              </a:rPr>
              <a:t> </a:t>
            </a:r>
          </a:p>
          <a:p>
            <a:pPr algn="ctr"/>
            <a:r>
              <a:rPr lang="en-US" altLang="zh-CN" sz="2400" b="0" cap="none" spc="0" dirty="0">
                <a:ln w="0"/>
                <a:solidFill>
                  <a:schemeClr val="tx1"/>
                </a:solidFill>
                <a:effectLst>
                  <a:outerShdw blurRad="38100" dist="19050" dir="2700000" algn="tl" rotWithShape="0">
                    <a:schemeClr val="dk1">
                      <a:alpha val="40000"/>
                    </a:schemeClr>
                  </a:outerShdw>
                </a:effectLst>
              </a:rPr>
              <a:t>recompuation</a:t>
            </a:r>
            <a:endParaRPr lang="zh-CN" altLang="en-US" sz="2400" b="0" cap="none" spc="0" dirty="0">
              <a:ln w="0"/>
              <a:solidFill>
                <a:schemeClr val="tx1"/>
              </a:solidFill>
              <a:effectLst>
                <a:outerShdw blurRad="38100" dist="19050" dir="2700000" algn="tl" rotWithShape="0">
                  <a:schemeClr val="dk1">
                    <a:alpha val="40000"/>
                  </a:schemeClr>
                </a:outerShdw>
              </a:effectLst>
            </a:endParaRPr>
          </a:p>
        </p:txBody>
      </p:sp>
      <p:sp>
        <p:nvSpPr>
          <p:cNvPr id="32" name="圆角矩形 31">
            <a:extLst>
              <a:ext uri="{FF2B5EF4-FFF2-40B4-BE49-F238E27FC236}">
                <a16:creationId xmlns:a16="http://schemas.microsoft.com/office/drawing/2014/main" id="{7976152C-5537-2F87-D948-DD33C6A3ECEC}"/>
              </a:ext>
            </a:extLst>
          </p:cNvPr>
          <p:cNvSpPr/>
          <p:nvPr/>
        </p:nvSpPr>
        <p:spPr>
          <a:xfrm>
            <a:off x="1834571" y="2671635"/>
            <a:ext cx="2659300" cy="589563"/>
          </a:xfrm>
          <a:prstGeom prst="roundRect">
            <a:avLst/>
          </a:prstGeom>
          <a:noFill/>
          <a:ln w="28575">
            <a:solidFill>
              <a:srgbClr val="9B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latin typeface="LANTINGHEI SC DEMIBOLD" panose="02000000000000000000" pitchFamily="2" charset="-122"/>
                <a:ea typeface="LANTINGHEI SC DEMIBOLD" panose="02000000000000000000" pitchFamily="2" charset="-122"/>
              </a:rPr>
              <a:t>Memory pool</a:t>
            </a:r>
            <a:endParaRPr kumimoji="1" lang="zh-CN" altLang="en-US" dirty="0">
              <a:solidFill>
                <a:schemeClr val="tx1"/>
              </a:solidFill>
              <a:latin typeface="LANTINGHEI SC DEMIBOLD" panose="02000000000000000000" pitchFamily="2" charset="-122"/>
              <a:ea typeface="LANTINGHEI SC DEMIBOLD" panose="02000000000000000000" pitchFamily="2" charset="-122"/>
            </a:endParaRPr>
          </a:p>
        </p:txBody>
      </p:sp>
      <p:sp>
        <p:nvSpPr>
          <p:cNvPr id="33" name="圆角矩形 32">
            <a:extLst>
              <a:ext uri="{FF2B5EF4-FFF2-40B4-BE49-F238E27FC236}">
                <a16:creationId xmlns:a16="http://schemas.microsoft.com/office/drawing/2014/main" id="{11C9E139-5084-E389-D813-A72C3ACFAE76}"/>
              </a:ext>
            </a:extLst>
          </p:cNvPr>
          <p:cNvSpPr/>
          <p:nvPr/>
        </p:nvSpPr>
        <p:spPr>
          <a:xfrm>
            <a:off x="7254921" y="2671635"/>
            <a:ext cx="2659300" cy="589563"/>
          </a:xfrm>
          <a:prstGeom prst="roundRect">
            <a:avLst/>
          </a:prstGeom>
          <a:noFill/>
          <a:ln w="28575">
            <a:solidFill>
              <a:srgbClr val="9B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latin typeface="LANTINGHEI SC DEMIBOLD" panose="02000000000000000000" pitchFamily="2" charset="-122"/>
                <a:ea typeface="LANTINGHEI SC DEMIBOLD" panose="02000000000000000000" pitchFamily="2" charset="-122"/>
              </a:rPr>
              <a:t>Recomputation</a:t>
            </a:r>
            <a:endParaRPr kumimoji="1" lang="zh-CN" altLang="en-US" dirty="0">
              <a:solidFill>
                <a:schemeClr val="tx1"/>
              </a:solidFill>
              <a:latin typeface="LANTINGHEI SC DEMIBOLD" panose="02000000000000000000" pitchFamily="2" charset="-122"/>
              <a:ea typeface="LANTINGHEI SC DEMIBOLD" panose="02000000000000000000" pitchFamily="2" charset="-122"/>
            </a:endParaRPr>
          </a:p>
        </p:txBody>
      </p:sp>
      <p:sp>
        <p:nvSpPr>
          <p:cNvPr id="36" name="右弧形箭头 35">
            <a:extLst>
              <a:ext uri="{FF2B5EF4-FFF2-40B4-BE49-F238E27FC236}">
                <a16:creationId xmlns:a16="http://schemas.microsoft.com/office/drawing/2014/main" id="{DD202F3C-102A-97F6-43C5-54DDCB95538E}"/>
              </a:ext>
            </a:extLst>
          </p:cNvPr>
          <p:cNvSpPr/>
          <p:nvPr/>
        </p:nvSpPr>
        <p:spPr>
          <a:xfrm rot="16200000">
            <a:off x="5837641" y="1597863"/>
            <a:ext cx="321816" cy="3686491"/>
          </a:xfrm>
          <a:prstGeom prst="curvedRightArrow">
            <a:avLst>
              <a:gd name="adj1" fmla="val 80316"/>
              <a:gd name="adj2" fmla="val 172980"/>
              <a:gd name="adj3" fmla="val 22159"/>
            </a:avLst>
          </a:prstGeom>
          <a:solidFill>
            <a:srgbClr val="9B0000"/>
          </a:solidFill>
          <a:ln>
            <a:solidFill>
              <a:srgbClr val="9B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00" b="1">
              <a:solidFill>
                <a:schemeClr val="tx1"/>
              </a:solidFill>
            </a:endParaRPr>
          </a:p>
        </p:txBody>
      </p:sp>
      <p:sp>
        <p:nvSpPr>
          <p:cNvPr id="37" name="右弧形箭头 36">
            <a:extLst>
              <a:ext uri="{FF2B5EF4-FFF2-40B4-BE49-F238E27FC236}">
                <a16:creationId xmlns:a16="http://schemas.microsoft.com/office/drawing/2014/main" id="{711A5C19-EDBC-8A14-BACE-B29D0636F14B}"/>
              </a:ext>
            </a:extLst>
          </p:cNvPr>
          <p:cNvSpPr/>
          <p:nvPr/>
        </p:nvSpPr>
        <p:spPr>
          <a:xfrm rot="5400000">
            <a:off x="5662034" y="645222"/>
            <a:ext cx="321816" cy="3686491"/>
          </a:xfrm>
          <a:prstGeom prst="curvedRightArrow">
            <a:avLst>
              <a:gd name="adj1" fmla="val 80316"/>
              <a:gd name="adj2" fmla="val 172980"/>
              <a:gd name="adj3" fmla="val 22159"/>
            </a:avLst>
          </a:prstGeom>
          <a:solidFill>
            <a:srgbClr val="9B0000"/>
          </a:solidFill>
          <a:ln>
            <a:solidFill>
              <a:srgbClr val="9B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00" b="1">
              <a:solidFill>
                <a:schemeClr val="tx1"/>
              </a:solidFill>
            </a:endParaRPr>
          </a:p>
        </p:txBody>
      </p:sp>
      <p:pic>
        <p:nvPicPr>
          <p:cNvPr id="41" name="图形 40" descr="锁定">
            <a:extLst>
              <a:ext uri="{FF2B5EF4-FFF2-40B4-BE49-F238E27FC236}">
                <a16:creationId xmlns:a16="http://schemas.microsoft.com/office/drawing/2014/main" id="{6CF59392-F2D2-3486-0A39-830883FCFFF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490242" y="2569536"/>
            <a:ext cx="914400" cy="914400"/>
          </a:xfrm>
          <a:prstGeom prst="rect">
            <a:avLst/>
          </a:prstGeom>
        </p:spPr>
      </p:pic>
      <p:pic>
        <p:nvPicPr>
          <p:cNvPr id="39" name="图形 38" descr="解除锁定">
            <a:extLst>
              <a:ext uri="{FF2B5EF4-FFF2-40B4-BE49-F238E27FC236}">
                <a16:creationId xmlns:a16="http://schemas.microsoft.com/office/drawing/2014/main" id="{826AD317-FA41-99B4-284F-C82F7B51D20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456259" y="2615975"/>
            <a:ext cx="982363" cy="789458"/>
          </a:xfrm>
          <a:prstGeom prst="rect">
            <a:avLst/>
          </a:prstGeom>
        </p:spPr>
      </p:pic>
      <p:sp>
        <p:nvSpPr>
          <p:cNvPr id="2" name="标题 1">
            <a:extLst>
              <a:ext uri="{FF2B5EF4-FFF2-40B4-BE49-F238E27FC236}">
                <a16:creationId xmlns:a16="http://schemas.microsoft.com/office/drawing/2014/main" id="{348C0D70-ED3E-7492-0EC7-2E101FA2D9B1}"/>
              </a:ext>
            </a:extLst>
          </p:cNvPr>
          <p:cNvSpPr>
            <a:spLocks noGrp="1"/>
          </p:cNvSpPr>
          <p:nvPr>
            <p:ph type="title"/>
          </p:nvPr>
        </p:nvSpPr>
        <p:spPr>
          <a:xfrm>
            <a:off x="838200" y="365125"/>
            <a:ext cx="10515600" cy="904875"/>
          </a:xfrm>
        </p:spPr>
        <p:txBody>
          <a:bodyPr>
            <a:noAutofit/>
          </a:bodyPr>
          <a:lstStyle/>
          <a:p>
            <a:r>
              <a:rPr kumimoji="1" lang="en-US" altLang="zh-CN" sz="3200" dirty="0">
                <a:solidFill>
                  <a:srgbClr val="9B0000"/>
                </a:solidFill>
                <a:latin typeface="LANTINGHEI SC DEMIBOLD" panose="02000000000000000000" pitchFamily="2" charset="-122"/>
                <a:ea typeface="LANTINGHEI SC DEMIBOLD" panose="02000000000000000000" pitchFamily="2" charset="-122"/>
              </a:rPr>
              <a:t>Memory-calibrated progressive recomputation </a:t>
            </a:r>
            <a:endParaRPr kumimoji="1" lang="zh-CN" altLang="en-US" sz="3200" dirty="0">
              <a:solidFill>
                <a:srgbClr val="9B0000"/>
              </a:solidFill>
              <a:latin typeface="LANTINGHEI SC DEMIBOLD" panose="02000000000000000000" pitchFamily="2" charset="-122"/>
              <a:ea typeface="LANTINGHEI SC DEMIBOLD" panose="02000000000000000000" pitchFamily="2" charset="-122"/>
            </a:endParaRPr>
          </a:p>
        </p:txBody>
      </p:sp>
      <p:sp>
        <p:nvSpPr>
          <p:cNvPr id="42" name="文本框 41">
            <a:extLst>
              <a:ext uri="{FF2B5EF4-FFF2-40B4-BE49-F238E27FC236}">
                <a16:creationId xmlns:a16="http://schemas.microsoft.com/office/drawing/2014/main" id="{E08E9457-E24A-4297-4386-76802CFF4C44}"/>
              </a:ext>
            </a:extLst>
          </p:cNvPr>
          <p:cNvSpPr txBox="1"/>
          <p:nvPr/>
        </p:nvSpPr>
        <p:spPr>
          <a:xfrm>
            <a:off x="5044021" y="2003475"/>
            <a:ext cx="1806841" cy="369332"/>
          </a:xfrm>
          <a:prstGeom prst="rect">
            <a:avLst/>
          </a:prstGeom>
          <a:noFill/>
        </p:spPr>
        <p:txBody>
          <a:bodyPr wrap="none" rtlCol="0">
            <a:spAutoFit/>
          </a:bodyPr>
          <a:lstStyle/>
          <a:p>
            <a:r>
              <a:rPr kumimoji="1" lang="en-US" altLang="zh-CN" dirty="0">
                <a:latin typeface="Microsoft YaHei" panose="020B0503020204020204" pitchFamily="34" charset="-122"/>
                <a:ea typeface="Microsoft YaHei" panose="020B0503020204020204" pitchFamily="34" charset="-122"/>
              </a:rPr>
              <a:t>Tensor lifetime</a:t>
            </a:r>
            <a:endParaRPr kumimoji="1" lang="zh-CN" altLang="en-US" dirty="0">
              <a:latin typeface="Microsoft YaHei" panose="020B0503020204020204" pitchFamily="34" charset="-122"/>
              <a:ea typeface="Microsoft YaHei" panose="020B0503020204020204" pitchFamily="34" charset="-122"/>
            </a:endParaRPr>
          </a:p>
        </p:txBody>
      </p:sp>
      <p:sp>
        <p:nvSpPr>
          <p:cNvPr id="43" name="文本框 42">
            <a:extLst>
              <a:ext uri="{FF2B5EF4-FFF2-40B4-BE49-F238E27FC236}">
                <a16:creationId xmlns:a16="http://schemas.microsoft.com/office/drawing/2014/main" id="{FD0275E3-B617-59FB-C895-3A9651C06BAB}"/>
              </a:ext>
            </a:extLst>
          </p:cNvPr>
          <p:cNvSpPr txBox="1"/>
          <p:nvPr/>
        </p:nvSpPr>
        <p:spPr>
          <a:xfrm>
            <a:off x="5044021" y="3586101"/>
            <a:ext cx="1852174" cy="369332"/>
          </a:xfrm>
          <a:prstGeom prst="rect">
            <a:avLst/>
          </a:prstGeom>
          <a:noFill/>
        </p:spPr>
        <p:txBody>
          <a:bodyPr wrap="none" rtlCol="0">
            <a:spAutoFit/>
          </a:bodyPr>
          <a:lstStyle/>
          <a:p>
            <a:r>
              <a:rPr kumimoji="1" lang="en-US" altLang="zh-CN" dirty="0">
                <a:latin typeface="Microsoft YaHei" panose="020B0503020204020204" pitchFamily="34" charset="-122"/>
                <a:ea typeface="Microsoft YaHei" panose="020B0503020204020204" pitchFamily="34" charset="-122"/>
              </a:rPr>
              <a:t>Memory usage</a:t>
            </a:r>
            <a:endParaRPr kumimoji="1" lang="zh-CN" altLang="en-US" dirty="0">
              <a:latin typeface="Microsoft YaHei" panose="020B0503020204020204" pitchFamily="34" charset="-122"/>
              <a:ea typeface="Microsoft YaHei" panose="020B0503020204020204" pitchFamily="34" charset="-122"/>
            </a:endParaRPr>
          </a:p>
        </p:txBody>
      </p:sp>
      <p:sp>
        <p:nvSpPr>
          <p:cNvPr id="46" name="图形 44" descr="钥匙">
            <a:extLst>
              <a:ext uri="{FF2B5EF4-FFF2-40B4-BE49-F238E27FC236}">
                <a16:creationId xmlns:a16="http://schemas.microsoft.com/office/drawing/2014/main" id="{29DB187C-418A-4D97-EF34-607F484B2A28}"/>
              </a:ext>
            </a:extLst>
          </p:cNvPr>
          <p:cNvSpPr/>
          <p:nvPr/>
        </p:nvSpPr>
        <p:spPr>
          <a:xfrm rot="16200000">
            <a:off x="5486166" y="4108825"/>
            <a:ext cx="838200" cy="400050"/>
          </a:xfrm>
          <a:custGeom>
            <a:avLst/>
            <a:gdLst>
              <a:gd name="connsiteX0" fmla="*/ 576263 w 838200"/>
              <a:gd name="connsiteY0" fmla="*/ 233363 h 400050"/>
              <a:gd name="connsiteX1" fmla="*/ 638175 w 838200"/>
              <a:gd name="connsiteY1" fmla="*/ 295275 h 400050"/>
              <a:gd name="connsiteX2" fmla="*/ 700088 w 838200"/>
              <a:gd name="connsiteY2" fmla="*/ 233363 h 400050"/>
              <a:gd name="connsiteX3" fmla="*/ 762000 w 838200"/>
              <a:gd name="connsiteY3" fmla="*/ 295275 h 400050"/>
              <a:gd name="connsiteX4" fmla="*/ 838200 w 838200"/>
              <a:gd name="connsiteY4" fmla="*/ 200025 h 400050"/>
              <a:gd name="connsiteX5" fmla="*/ 762000 w 838200"/>
              <a:gd name="connsiteY5" fmla="*/ 104775 h 400050"/>
              <a:gd name="connsiteX6" fmla="*/ 376238 w 838200"/>
              <a:gd name="connsiteY6" fmla="*/ 104775 h 400050"/>
              <a:gd name="connsiteX7" fmla="*/ 200025 w 838200"/>
              <a:gd name="connsiteY7" fmla="*/ 0 h 400050"/>
              <a:gd name="connsiteX8" fmla="*/ 0 w 838200"/>
              <a:gd name="connsiteY8" fmla="*/ 200025 h 400050"/>
              <a:gd name="connsiteX9" fmla="*/ 200025 w 838200"/>
              <a:gd name="connsiteY9" fmla="*/ 400050 h 400050"/>
              <a:gd name="connsiteX10" fmla="*/ 376238 w 838200"/>
              <a:gd name="connsiteY10" fmla="*/ 295275 h 400050"/>
              <a:gd name="connsiteX11" fmla="*/ 438150 w 838200"/>
              <a:gd name="connsiteY11" fmla="*/ 295275 h 400050"/>
              <a:gd name="connsiteX12" fmla="*/ 476250 w 838200"/>
              <a:gd name="connsiteY12" fmla="*/ 257175 h 400050"/>
              <a:gd name="connsiteX13" fmla="*/ 514350 w 838200"/>
              <a:gd name="connsiteY13" fmla="*/ 295275 h 400050"/>
              <a:gd name="connsiteX14" fmla="*/ 576263 w 838200"/>
              <a:gd name="connsiteY14" fmla="*/ 233363 h 400050"/>
              <a:gd name="connsiteX15" fmla="*/ 114300 w 838200"/>
              <a:gd name="connsiteY15" fmla="*/ 257175 h 400050"/>
              <a:gd name="connsiteX16" fmla="*/ 57150 w 838200"/>
              <a:gd name="connsiteY16" fmla="*/ 200025 h 400050"/>
              <a:gd name="connsiteX17" fmla="*/ 114300 w 838200"/>
              <a:gd name="connsiteY17" fmla="*/ 142875 h 400050"/>
              <a:gd name="connsiteX18" fmla="*/ 171450 w 838200"/>
              <a:gd name="connsiteY18" fmla="*/ 200025 h 400050"/>
              <a:gd name="connsiteX19" fmla="*/ 114300 w 838200"/>
              <a:gd name="connsiteY19" fmla="*/ 257175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38200" h="400050">
                <a:moveTo>
                  <a:pt x="576263" y="233363"/>
                </a:moveTo>
                <a:lnTo>
                  <a:pt x="638175" y="295275"/>
                </a:lnTo>
                <a:lnTo>
                  <a:pt x="700088" y="233363"/>
                </a:lnTo>
                <a:lnTo>
                  <a:pt x="762000" y="295275"/>
                </a:lnTo>
                <a:lnTo>
                  <a:pt x="838200" y="200025"/>
                </a:lnTo>
                <a:lnTo>
                  <a:pt x="762000" y="104775"/>
                </a:lnTo>
                <a:lnTo>
                  <a:pt x="376238" y="104775"/>
                </a:lnTo>
                <a:cubicBezTo>
                  <a:pt x="341948" y="41910"/>
                  <a:pt x="276225" y="0"/>
                  <a:pt x="200025" y="0"/>
                </a:cubicBezTo>
                <a:cubicBezTo>
                  <a:pt x="89535" y="0"/>
                  <a:pt x="0" y="89535"/>
                  <a:pt x="0" y="200025"/>
                </a:cubicBezTo>
                <a:cubicBezTo>
                  <a:pt x="0" y="310515"/>
                  <a:pt x="89535" y="400050"/>
                  <a:pt x="200025" y="400050"/>
                </a:cubicBezTo>
                <a:cubicBezTo>
                  <a:pt x="276225" y="400050"/>
                  <a:pt x="341948" y="358140"/>
                  <a:pt x="376238" y="295275"/>
                </a:cubicBezTo>
                <a:lnTo>
                  <a:pt x="438150" y="295275"/>
                </a:lnTo>
                <a:lnTo>
                  <a:pt x="476250" y="257175"/>
                </a:lnTo>
                <a:lnTo>
                  <a:pt x="514350" y="295275"/>
                </a:lnTo>
                <a:lnTo>
                  <a:pt x="576263" y="233363"/>
                </a:lnTo>
                <a:close/>
                <a:moveTo>
                  <a:pt x="114300" y="257175"/>
                </a:moveTo>
                <a:cubicBezTo>
                  <a:pt x="82868" y="257175"/>
                  <a:pt x="57150" y="231458"/>
                  <a:pt x="57150" y="200025"/>
                </a:cubicBezTo>
                <a:cubicBezTo>
                  <a:pt x="57150" y="168593"/>
                  <a:pt x="82868" y="142875"/>
                  <a:pt x="114300" y="142875"/>
                </a:cubicBezTo>
                <a:cubicBezTo>
                  <a:pt x="145733" y="142875"/>
                  <a:pt x="171450" y="168593"/>
                  <a:pt x="171450" y="200025"/>
                </a:cubicBezTo>
                <a:cubicBezTo>
                  <a:pt x="171450" y="231458"/>
                  <a:pt x="145733" y="257175"/>
                  <a:pt x="114300" y="257175"/>
                </a:cubicBezTo>
                <a:close/>
              </a:path>
            </a:pathLst>
          </a:custGeom>
          <a:solidFill>
            <a:srgbClr val="9B0000"/>
          </a:solidFill>
          <a:ln w="9525" cap="flat">
            <a:noFill/>
            <a:prstDash val="solid"/>
            <a:miter/>
          </a:ln>
        </p:spPr>
        <p:txBody>
          <a:bodyPr rtlCol="0" anchor="ctr"/>
          <a:lstStyle/>
          <a:p>
            <a:endParaRPr lang="zh-CN" altLang="en-US"/>
          </a:p>
        </p:txBody>
      </p:sp>
    </p:spTree>
    <p:extLst>
      <p:ext uri="{BB962C8B-B14F-4D97-AF65-F5344CB8AC3E}">
        <p14:creationId xmlns:p14="http://schemas.microsoft.com/office/powerpoint/2010/main" val="1047951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22" presetClass="entr" presetSubtype="2" fill="hold" grpId="0" nodeType="clickEffect">
                                  <p:stCondLst>
                                    <p:cond delay="0"/>
                                  </p:stCondLst>
                                  <p:childTnLst>
                                    <p:set>
                                      <p:cBhvr>
                                        <p:cTn id="12" dur="1" fill="hold">
                                          <p:stCondLst>
                                            <p:cond delay="0"/>
                                          </p:stCondLst>
                                        </p:cTn>
                                        <p:tgtEl>
                                          <p:spTgt spid="37"/>
                                        </p:tgtEl>
                                        <p:attrNameLst>
                                          <p:attrName>style.visibility</p:attrName>
                                        </p:attrNameLst>
                                      </p:cBhvr>
                                      <p:to>
                                        <p:strVal val="visible"/>
                                      </p:to>
                                    </p:set>
                                    <p:animEffect transition="in" filter="wipe(right)">
                                      <p:cBhvr>
                                        <p:cTn id="13" dur="500"/>
                                        <p:tgtEl>
                                          <p:spTgt spid="37"/>
                                        </p:tgtEl>
                                      </p:cBhvr>
                                    </p:animEffect>
                                  </p:childTnLst>
                                </p:cTn>
                              </p:par>
                            </p:childTnLst>
                          </p:cTn>
                        </p:par>
                        <p:par>
                          <p:cTn id="14" fill="hold">
                            <p:stCondLst>
                              <p:cond delay="500"/>
                            </p:stCondLst>
                            <p:childTnLst>
                              <p:par>
                                <p:cTn id="15" presetID="1" presetClass="entr" presetSubtype="0" fill="hold" grpId="0" nodeType="afterEffect">
                                  <p:stCondLst>
                                    <p:cond delay="0"/>
                                  </p:stCondLst>
                                  <p:childTnLst>
                                    <p:set>
                                      <p:cBhvr>
                                        <p:cTn id="16" dur="1" fill="hold">
                                          <p:stCondLst>
                                            <p:cond delay="0"/>
                                          </p:stCondLst>
                                        </p:cTn>
                                        <p:tgtEl>
                                          <p:spTgt spid="4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36"/>
                                        </p:tgtEl>
                                        <p:attrNameLst>
                                          <p:attrName>style.visibility</p:attrName>
                                        </p:attrNameLst>
                                      </p:cBhvr>
                                      <p:to>
                                        <p:strVal val="visible"/>
                                      </p:to>
                                    </p:set>
                                    <p:animEffect transition="in" filter="wipe(left)">
                                      <p:cBhvr>
                                        <p:cTn id="21" dur="500"/>
                                        <p:tgtEl>
                                          <p:spTgt spid="36"/>
                                        </p:tgtEl>
                                      </p:cBhvr>
                                    </p:animEffect>
                                  </p:childTnLst>
                                </p:cTn>
                              </p:par>
                            </p:childTnLst>
                          </p:cTn>
                        </p:par>
                        <p:par>
                          <p:cTn id="22" fill="hold">
                            <p:stCondLst>
                              <p:cond delay="500"/>
                            </p:stCondLst>
                            <p:childTnLst>
                              <p:par>
                                <p:cTn id="23" presetID="1" presetClass="entr" presetSubtype="0" fill="hold" grpId="0" nodeType="afterEffect">
                                  <p:stCondLst>
                                    <p:cond delay="0"/>
                                  </p:stCondLst>
                                  <p:childTnLst>
                                    <p:set>
                                      <p:cBhvr>
                                        <p:cTn id="24" dur="1" fill="hold">
                                          <p:stCondLst>
                                            <p:cond delay="0"/>
                                          </p:stCondLst>
                                        </p:cTn>
                                        <p:tgtEl>
                                          <p:spTgt spid="4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30"/>
                                        </p:tgtEl>
                                        <p:attrNameLst>
                                          <p:attrName>style.visibility</p:attrName>
                                        </p:attrNameLst>
                                      </p:cBhvr>
                                      <p:to>
                                        <p:strVal val="visible"/>
                                      </p:to>
                                    </p:set>
                                    <p:animEffect transition="in" filter="wipe(left)">
                                      <p:cBhvr>
                                        <p:cTn id="37" dur="500"/>
                                        <p:tgtEl>
                                          <p:spTgt spid="30"/>
                                        </p:tgtEl>
                                      </p:cBhvr>
                                    </p:animEffect>
                                  </p:childTnLst>
                                </p:cTn>
                              </p:par>
                              <p:par>
                                <p:cTn id="38" presetID="22" presetClass="entr" presetSubtype="8" fill="hold" grpId="0" nodeType="withEffect">
                                  <p:stCondLst>
                                    <p:cond delay="0"/>
                                  </p:stCondLst>
                                  <p:childTnLst>
                                    <p:set>
                                      <p:cBhvr>
                                        <p:cTn id="39" dur="1" fill="hold">
                                          <p:stCondLst>
                                            <p:cond delay="0"/>
                                          </p:stCondLst>
                                        </p:cTn>
                                        <p:tgtEl>
                                          <p:spTgt spid="31"/>
                                        </p:tgtEl>
                                        <p:attrNameLst>
                                          <p:attrName>style.visibility</p:attrName>
                                        </p:attrNameLst>
                                      </p:cBhvr>
                                      <p:to>
                                        <p:strVal val="visible"/>
                                      </p:to>
                                    </p:set>
                                    <p:animEffect transition="in" filter="wipe(left)">
                                      <p:cBhvr>
                                        <p:cTn id="40" dur="500"/>
                                        <p:tgtEl>
                                          <p:spTgt spid="31"/>
                                        </p:tgtEl>
                                      </p:cBhvr>
                                    </p:animEffec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2"/>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1"/>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5"/>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8"/>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9"/>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22" presetClass="entr" presetSubtype="8" fill="hold" grpId="0" nodeType="clickEffect">
                                  <p:stCondLst>
                                    <p:cond delay="0"/>
                                  </p:stCondLst>
                                  <p:childTnLst>
                                    <p:set>
                                      <p:cBhvr>
                                        <p:cTn id="58" dur="1" fill="hold">
                                          <p:stCondLst>
                                            <p:cond delay="0"/>
                                          </p:stCondLst>
                                        </p:cTn>
                                        <p:tgtEl>
                                          <p:spTgt spid="7"/>
                                        </p:tgtEl>
                                        <p:attrNameLst>
                                          <p:attrName>style.visibility</p:attrName>
                                        </p:attrNameLst>
                                      </p:cBhvr>
                                      <p:to>
                                        <p:strVal val="visible"/>
                                      </p:to>
                                    </p:set>
                                    <p:animEffect transition="in" filter="wipe(left)">
                                      <p:cBhvr>
                                        <p:cTn id="59" dur="500"/>
                                        <p:tgtEl>
                                          <p:spTgt spid="7"/>
                                        </p:tgtEl>
                                      </p:cBhvr>
                                    </p:animEffect>
                                  </p:childTnLst>
                                </p:cTn>
                              </p:par>
                              <p:par>
                                <p:cTn id="60" presetID="22" presetClass="entr" presetSubtype="8" fill="hold" grpId="0" nodeType="withEffect">
                                  <p:stCondLst>
                                    <p:cond delay="0"/>
                                  </p:stCondLst>
                                  <p:childTnLst>
                                    <p:set>
                                      <p:cBhvr>
                                        <p:cTn id="61" dur="1" fill="hold">
                                          <p:stCondLst>
                                            <p:cond delay="0"/>
                                          </p:stCondLst>
                                        </p:cTn>
                                        <p:tgtEl>
                                          <p:spTgt spid="6"/>
                                        </p:tgtEl>
                                        <p:attrNameLst>
                                          <p:attrName>style.visibility</p:attrName>
                                        </p:attrNameLst>
                                      </p:cBhvr>
                                      <p:to>
                                        <p:strVal val="visible"/>
                                      </p:to>
                                    </p:set>
                                    <p:animEffect transition="in" filter="wipe(left)">
                                      <p:cBhvr>
                                        <p:cTn id="62" dur="500"/>
                                        <p:tgtEl>
                                          <p:spTgt spid="6"/>
                                        </p:tgtEl>
                                      </p:cBhvr>
                                    </p:animEffect>
                                  </p:childTnLst>
                                </p:cTn>
                              </p:par>
                              <p:par>
                                <p:cTn id="63" presetID="22" presetClass="entr" presetSubtype="8" fill="hold" grpId="0" nodeType="withEffect">
                                  <p:stCondLst>
                                    <p:cond delay="0"/>
                                  </p:stCondLst>
                                  <p:childTnLst>
                                    <p:set>
                                      <p:cBhvr>
                                        <p:cTn id="64" dur="1" fill="hold">
                                          <p:stCondLst>
                                            <p:cond delay="0"/>
                                          </p:stCondLst>
                                        </p:cTn>
                                        <p:tgtEl>
                                          <p:spTgt spid="8"/>
                                        </p:tgtEl>
                                        <p:attrNameLst>
                                          <p:attrName>style.visibility</p:attrName>
                                        </p:attrNameLst>
                                      </p:cBhvr>
                                      <p:to>
                                        <p:strVal val="visible"/>
                                      </p:to>
                                    </p:set>
                                    <p:animEffect transition="in" filter="wipe(left)">
                                      <p:cBhvr>
                                        <p:cTn id="65" dur="500"/>
                                        <p:tgtEl>
                                          <p:spTgt spid="8"/>
                                        </p:tgtEl>
                                      </p:cBhvr>
                                    </p:animEffect>
                                  </p:childTnLst>
                                </p:cTn>
                              </p:par>
                            </p:childTnLst>
                          </p:cTn>
                        </p:par>
                      </p:childTnLst>
                    </p:cTn>
                  </p:par>
                  <p:par>
                    <p:cTn id="66" fill="hold">
                      <p:stCondLst>
                        <p:cond delay="indefinite"/>
                      </p:stCondLst>
                      <p:childTnLst>
                        <p:par>
                          <p:cTn id="67" fill="hold">
                            <p:stCondLst>
                              <p:cond delay="0"/>
                            </p:stCondLst>
                            <p:childTnLst>
                              <p:par>
                                <p:cTn id="68" presetID="1" presetClass="entr" presetSubtype="0" fill="hold" grpId="0" nodeType="clickEffect">
                                  <p:stCondLst>
                                    <p:cond delay="0"/>
                                  </p:stCondLst>
                                  <p:childTnLst>
                                    <p:set>
                                      <p:cBhvr>
                                        <p:cTn id="69" dur="1" fill="hold">
                                          <p:stCondLst>
                                            <p:cond delay="0"/>
                                          </p:stCondLst>
                                        </p:cTn>
                                        <p:tgtEl>
                                          <p:spTgt spid="13"/>
                                        </p:tgtEl>
                                        <p:attrNameLst>
                                          <p:attrName>style.visibility</p:attrName>
                                        </p:attrNameLst>
                                      </p:cBhvr>
                                      <p:to>
                                        <p:strVal val="visible"/>
                                      </p:to>
                                    </p:set>
                                  </p:childTnLst>
                                </p:cTn>
                              </p:par>
                              <p:par>
                                <p:cTn id="70" presetID="1" presetClass="entr" presetSubtype="0" fill="hold" grpId="0" nodeType="withEffect">
                                  <p:stCondLst>
                                    <p:cond delay="0"/>
                                  </p:stCondLst>
                                  <p:childTnLst>
                                    <p:set>
                                      <p:cBhvr>
                                        <p:cTn id="71" dur="1" fill="hold">
                                          <p:stCondLst>
                                            <p:cond delay="0"/>
                                          </p:stCondLst>
                                        </p:cTn>
                                        <p:tgtEl>
                                          <p:spTgt spid="14"/>
                                        </p:tgtEl>
                                        <p:attrNameLst>
                                          <p:attrName>style.visibility</p:attrName>
                                        </p:attrNameLst>
                                      </p:cBhvr>
                                      <p:to>
                                        <p:strVal val="visible"/>
                                      </p:to>
                                    </p:set>
                                  </p:childTnLst>
                                </p:cTn>
                              </p:par>
                            </p:childTnLst>
                          </p:cTn>
                        </p:par>
                        <p:par>
                          <p:cTn id="72" fill="hold">
                            <p:stCondLst>
                              <p:cond delay="0"/>
                            </p:stCondLst>
                            <p:childTnLst>
                              <p:par>
                                <p:cTn id="73" presetID="42" presetClass="path" presetSubtype="0" accel="50000" decel="50000" fill="hold" grpId="1" nodeType="afterEffect">
                                  <p:stCondLst>
                                    <p:cond delay="0"/>
                                  </p:stCondLst>
                                  <p:childTnLst>
                                    <p:animMotion origin="layout" path="M 6.25E-7 -3.7037E-6 L 0.00221 0.14746 " pathEditMode="relative" rAng="0" ptsTypes="AA">
                                      <p:cBhvr>
                                        <p:cTn id="74" dur="1000" fill="hold"/>
                                        <p:tgtEl>
                                          <p:spTgt spid="13"/>
                                        </p:tgtEl>
                                        <p:attrNameLst>
                                          <p:attrName>ppt_x</p:attrName>
                                          <p:attrName>ppt_y</p:attrName>
                                        </p:attrNameLst>
                                      </p:cBhvr>
                                      <p:rCtr x="104" y="7361"/>
                                    </p:animMotion>
                                  </p:childTnLst>
                                </p:cTn>
                              </p:par>
                              <p:par>
                                <p:cTn id="75" presetID="42" presetClass="path" presetSubtype="0" accel="50000" decel="50000" fill="hold" grpId="1" nodeType="withEffect">
                                  <p:stCondLst>
                                    <p:cond delay="0"/>
                                  </p:stCondLst>
                                  <p:childTnLst>
                                    <p:animMotion origin="layout" path="M -3.75E-6 -4.44444E-6 L 0.00039 0.14607 " pathEditMode="relative" rAng="0" ptsTypes="AA">
                                      <p:cBhvr>
                                        <p:cTn id="76" dur="1000" fill="hold"/>
                                        <p:tgtEl>
                                          <p:spTgt spid="14"/>
                                        </p:tgtEl>
                                        <p:attrNameLst>
                                          <p:attrName>ppt_x</p:attrName>
                                          <p:attrName>ppt_y</p:attrName>
                                        </p:attrNameLst>
                                      </p:cBhvr>
                                      <p:rCtr x="13" y="7292"/>
                                    </p:animMotion>
                                  </p:childTnLst>
                                </p:cTn>
                              </p:par>
                              <p:par>
                                <p:cTn id="77" presetID="1" presetClass="entr" presetSubtype="0" fill="hold" grpId="0" nodeType="withEffect">
                                  <p:stCondLst>
                                    <p:cond delay="0"/>
                                  </p:stCondLst>
                                  <p:childTnLst>
                                    <p:set>
                                      <p:cBhvr>
                                        <p:cTn id="78" dur="1" fill="hold">
                                          <p:stCondLst>
                                            <p:cond delay="0"/>
                                          </p:stCondLst>
                                        </p:cTn>
                                        <p:tgtEl>
                                          <p:spTgt spid="9"/>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10"/>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22" presetClass="entr" presetSubtype="8" fill="hold" grpId="0" nodeType="clickEffect">
                                  <p:stCondLst>
                                    <p:cond delay="0"/>
                                  </p:stCondLst>
                                  <p:childTnLst>
                                    <p:set>
                                      <p:cBhvr>
                                        <p:cTn id="84" dur="1" fill="hold">
                                          <p:stCondLst>
                                            <p:cond delay="0"/>
                                          </p:stCondLst>
                                        </p:cTn>
                                        <p:tgtEl>
                                          <p:spTgt spid="17"/>
                                        </p:tgtEl>
                                        <p:attrNameLst>
                                          <p:attrName>style.visibility</p:attrName>
                                        </p:attrNameLst>
                                      </p:cBhvr>
                                      <p:to>
                                        <p:strVal val="visible"/>
                                      </p:to>
                                    </p:set>
                                    <p:animEffect transition="in" filter="wipe(left)">
                                      <p:cBhvr>
                                        <p:cTn id="85" dur="500"/>
                                        <p:tgtEl>
                                          <p:spTgt spid="17"/>
                                        </p:tgtEl>
                                      </p:cBhvr>
                                    </p:animEffect>
                                  </p:childTnLst>
                                </p:cTn>
                              </p:par>
                              <p:par>
                                <p:cTn id="86" presetID="22" presetClass="entr" presetSubtype="8" fill="hold" grpId="0" nodeType="withEffect">
                                  <p:stCondLst>
                                    <p:cond delay="0"/>
                                  </p:stCondLst>
                                  <p:childTnLst>
                                    <p:set>
                                      <p:cBhvr>
                                        <p:cTn id="87" dur="1" fill="hold">
                                          <p:stCondLst>
                                            <p:cond delay="0"/>
                                          </p:stCondLst>
                                        </p:cTn>
                                        <p:tgtEl>
                                          <p:spTgt spid="16"/>
                                        </p:tgtEl>
                                        <p:attrNameLst>
                                          <p:attrName>style.visibility</p:attrName>
                                        </p:attrNameLst>
                                      </p:cBhvr>
                                      <p:to>
                                        <p:strVal val="visible"/>
                                      </p:to>
                                    </p:set>
                                    <p:animEffect transition="in" filter="wipe(left)">
                                      <p:cBhvr>
                                        <p:cTn id="88" dur="500"/>
                                        <p:tgtEl>
                                          <p:spTgt spid="16"/>
                                        </p:tgtEl>
                                      </p:cBhvr>
                                    </p:animEffect>
                                  </p:childTnLst>
                                </p:cTn>
                              </p:par>
                              <p:par>
                                <p:cTn id="89" presetID="22" presetClass="entr" presetSubtype="8" fill="hold" grpId="0" nodeType="withEffect">
                                  <p:stCondLst>
                                    <p:cond delay="0"/>
                                  </p:stCondLst>
                                  <p:childTnLst>
                                    <p:set>
                                      <p:cBhvr>
                                        <p:cTn id="90" dur="1" fill="hold">
                                          <p:stCondLst>
                                            <p:cond delay="0"/>
                                          </p:stCondLst>
                                        </p:cTn>
                                        <p:tgtEl>
                                          <p:spTgt spid="15"/>
                                        </p:tgtEl>
                                        <p:attrNameLst>
                                          <p:attrName>style.visibility</p:attrName>
                                        </p:attrNameLst>
                                      </p:cBhvr>
                                      <p:to>
                                        <p:strVal val="visible"/>
                                      </p:to>
                                    </p:set>
                                    <p:animEffect transition="in" filter="wipe(left)">
                                      <p:cBhvr>
                                        <p:cTn id="91" dur="500"/>
                                        <p:tgtEl>
                                          <p:spTgt spid="15"/>
                                        </p:tgtEl>
                                      </p:cBhvr>
                                    </p:animEffect>
                                  </p:childTnLst>
                                </p:cTn>
                              </p:par>
                            </p:childTnLst>
                          </p:cTn>
                        </p:par>
                      </p:childTnLst>
                    </p:cTn>
                  </p:par>
                  <p:par>
                    <p:cTn id="92" fill="hold">
                      <p:stCondLst>
                        <p:cond delay="indefinite"/>
                      </p:stCondLst>
                      <p:childTnLst>
                        <p:par>
                          <p:cTn id="93" fill="hold">
                            <p:stCondLst>
                              <p:cond delay="0"/>
                            </p:stCondLst>
                            <p:childTnLst>
                              <p:par>
                                <p:cTn id="94" presetID="1" presetClass="entr" presetSubtype="0" fill="hold" grpId="0" nodeType="clickEffect">
                                  <p:stCondLst>
                                    <p:cond delay="0"/>
                                  </p:stCondLst>
                                  <p:childTnLst>
                                    <p:set>
                                      <p:cBhvr>
                                        <p:cTn id="95" dur="1" fill="hold">
                                          <p:stCondLst>
                                            <p:cond delay="0"/>
                                          </p:stCondLst>
                                        </p:cTn>
                                        <p:tgtEl>
                                          <p:spTgt spid="46"/>
                                        </p:tgtEl>
                                        <p:attrNameLst>
                                          <p:attrName>style.visibility</p:attrName>
                                        </p:attrNameLst>
                                      </p:cBhvr>
                                      <p:to>
                                        <p:strVal val="visible"/>
                                      </p:to>
                                    </p:set>
                                  </p:childTnLst>
                                </p:cTn>
                              </p:par>
                              <p:par>
                                <p:cTn id="96" presetID="1" presetClass="exit" presetSubtype="0" fill="hold" nodeType="withEffect">
                                  <p:stCondLst>
                                    <p:cond delay="0"/>
                                  </p:stCondLst>
                                  <p:childTnLst>
                                    <p:set>
                                      <p:cBhvr>
                                        <p:cTn id="97" dur="1" fill="hold">
                                          <p:stCondLst>
                                            <p:cond delay="0"/>
                                          </p:stCondLst>
                                        </p:cTn>
                                        <p:tgtEl>
                                          <p:spTgt spid="41"/>
                                        </p:tgtEl>
                                        <p:attrNameLst>
                                          <p:attrName>style.visibility</p:attrName>
                                        </p:attrNameLst>
                                      </p:cBhvr>
                                      <p:to>
                                        <p:strVal val="hidden"/>
                                      </p:to>
                                    </p:set>
                                  </p:childTnLst>
                                </p:cTn>
                              </p:par>
                              <p:par>
                                <p:cTn id="98" presetID="1" presetClass="entr" presetSubtype="0" fill="hold" nodeType="withEffect">
                                  <p:stCondLst>
                                    <p:cond delay="0"/>
                                  </p:stCondLst>
                                  <p:childTnLst>
                                    <p:set>
                                      <p:cBhvr>
                                        <p:cTn id="99"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p:bldP spid="12" grpId="0"/>
      <p:bldP spid="13" grpId="0" animBg="1"/>
      <p:bldP spid="13" grpId="1" animBg="1"/>
      <p:bldP spid="14" grpId="0" animBg="1"/>
      <p:bldP spid="14" grpId="1" animBg="1"/>
      <p:bldP spid="15" grpId="0" animBg="1"/>
      <p:bldP spid="16" grpId="0" animBg="1"/>
      <p:bldP spid="17" grpId="0" animBg="1"/>
      <p:bldP spid="19" grpId="0"/>
      <p:bldP spid="30" grpId="0" animBg="1"/>
      <p:bldP spid="31" grpId="0"/>
      <p:bldP spid="32" grpId="0" animBg="1"/>
      <p:bldP spid="33" grpId="0" animBg="1"/>
      <p:bldP spid="36" grpId="0" animBg="1"/>
      <p:bldP spid="37" grpId="0" animBg="1"/>
      <p:bldP spid="42" grpId="0"/>
      <p:bldP spid="43" grpId="0"/>
      <p:bldP spid="46"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8C0D70-ED3E-7492-0EC7-2E101FA2D9B1}"/>
              </a:ext>
            </a:extLst>
          </p:cNvPr>
          <p:cNvSpPr>
            <a:spLocks noGrp="1"/>
          </p:cNvSpPr>
          <p:nvPr>
            <p:ph type="title"/>
          </p:nvPr>
        </p:nvSpPr>
        <p:spPr>
          <a:xfrm>
            <a:off x="838200" y="365125"/>
            <a:ext cx="10515600" cy="904875"/>
          </a:xfrm>
        </p:spPr>
        <p:txBody>
          <a:bodyPr>
            <a:normAutofit/>
          </a:bodyPr>
          <a:lstStyle/>
          <a:p>
            <a:r>
              <a:rPr kumimoji="1" lang="en-US" altLang="zh-CN" sz="3600" dirty="0">
                <a:solidFill>
                  <a:srgbClr val="9B0000"/>
                </a:solidFill>
                <a:latin typeface="LANTINGHEI SC DEMIBOLD" panose="02000000000000000000" pitchFamily="2" charset="-122"/>
                <a:ea typeface="LANTINGHEI SC DEMIBOLD" panose="02000000000000000000" pitchFamily="2" charset="-122"/>
              </a:rPr>
              <a:t>On-the-fly memory budget adapting </a:t>
            </a:r>
          </a:p>
        </p:txBody>
      </p:sp>
      <p:sp>
        <p:nvSpPr>
          <p:cNvPr id="3" name="内容占位符 2">
            <a:extLst>
              <a:ext uri="{FF2B5EF4-FFF2-40B4-BE49-F238E27FC236}">
                <a16:creationId xmlns:a16="http://schemas.microsoft.com/office/drawing/2014/main" id="{1F4D07CD-0EB8-2E56-BE46-B817FA84038B}"/>
              </a:ext>
            </a:extLst>
          </p:cNvPr>
          <p:cNvSpPr>
            <a:spLocks noGrp="1"/>
          </p:cNvSpPr>
          <p:nvPr>
            <p:ph idx="1"/>
          </p:nvPr>
        </p:nvSpPr>
        <p:spPr>
          <a:xfrm>
            <a:off x="829716" y="1367130"/>
            <a:ext cx="10515600" cy="4686830"/>
          </a:xfrm>
        </p:spPr>
        <p:txBody>
          <a:bodyPr>
            <a:normAutofit/>
          </a:bodyPr>
          <a:lstStyle/>
          <a:p>
            <a:pPr marL="0" indent="0">
              <a:buNone/>
            </a:pPr>
            <a:r>
              <a:rPr kumimoji="1" lang="en-US" altLang="zh-CN" sz="2400" dirty="0">
                <a:latin typeface="Microsoft YaHei" panose="020B0503020204020204" pitchFamily="34" charset="-122"/>
                <a:ea typeface="Microsoft YaHei" panose="020B0503020204020204" pitchFamily="34" charset="-122"/>
              </a:rPr>
              <a:t>To avoid resource waste when memory budget changes</a:t>
            </a:r>
            <a:endParaRPr kumimoji="1" lang="zh-CN" altLang="en-US" sz="2400" dirty="0">
              <a:latin typeface="Microsoft YaHei" panose="020B0503020204020204" pitchFamily="34" charset="-122"/>
              <a:ea typeface="Microsoft YaHei" panose="020B0503020204020204" pitchFamily="34" charset="-122"/>
            </a:endParaRPr>
          </a:p>
        </p:txBody>
      </p:sp>
      <p:sp>
        <p:nvSpPr>
          <p:cNvPr id="4" name="椭圆 3">
            <a:extLst>
              <a:ext uri="{FF2B5EF4-FFF2-40B4-BE49-F238E27FC236}">
                <a16:creationId xmlns:a16="http://schemas.microsoft.com/office/drawing/2014/main" id="{ECB07691-1880-7169-E6CF-72EA57FAA2BB}"/>
              </a:ext>
            </a:extLst>
          </p:cNvPr>
          <p:cNvSpPr/>
          <p:nvPr/>
        </p:nvSpPr>
        <p:spPr>
          <a:xfrm>
            <a:off x="4431127" y="2502227"/>
            <a:ext cx="2177142" cy="1549285"/>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00"/>
          </a:p>
        </p:txBody>
      </p:sp>
      <p:sp>
        <p:nvSpPr>
          <p:cNvPr id="5" name="椭圆 4">
            <a:extLst>
              <a:ext uri="{FF2B5EF4-FFF2-40B4-BE49-F238E27FC236}">
                <a16:creationId xmlns:a16="http://schemas.microsoft.com/office/drawing/2014/main" id="{37AC81CC-B540-214F-8A3B-278497B1D178}"/>
              </a:ext>
            </a:extLst>
          </p:cNvPr>
          <p:cNvSpPr/>
          <p:nvPr/>
        </p:nvSpPr>
        <p:spPr>
          <a:xfrm>
            <a:off x="5346310" y="2469362"/>
            <a:ext cx="2177142" cy="1549285"/>
          </a:xfrm>
          <a:prstGeom prst="ellipse">
            <a:avLst/>
          </a:prstGeom>
          <a:solidFill>
            <a:schemeClr val="accent2">
              <a:alpha val="65355"/>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zh-CN" altLang="en-US" sz="1600"/>
          </a:p>
        </p:txBody>
      </p:sp>
      <p:sp>
        <p:nvSpPr>
          <p:cNvPr id="6" name="椭圆 5">
            <a:extLst>
              <a:ext uri="{FF2B5EF4-FFF2-40B4-BE49-F238E27FC236}">
                <a16:creationId xmlns:a16="http://schemas.microsoft.com/office/drawing/2014/main" id="{79703280-F69D-9835-5E85-D8E99CCD2FE0}"/>
              </a:ext>
            </a:extLst>
          </p:cNvPr>
          <p:cNvSpPr/>
          <p:nvPr/>
        </p:nvSpPr>
        <p:spPr>
          <a:xfrm>
            <a:off x="4862676" y="2634143"/>
            <a:ext cx="1314043" cy="1258913"/>
          </a:xfrm>
          <a:prstGeom prst="ellipse">
            <a:avLst/>
          </a:prstGeom>
          <a:solidFill>
            <a:schemeClr val="bg2">
              <a:alpha val="75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zh-CN" altLang="en-US" sz="1600"/>
          </a:p>
        </p:txBody>
      </p:sp>
      <p:grpSp>
        <p:nvGrpSpPr>
          <p:cNvPr id="7" name="组合 6">
            <a:extLst>
              <a:ext uri="{FF2B5EF4-FFF2-40B4-BE49-F238E27FC236}">
                <a16:creationId xmlns:a16="http://schemas.microsoft.com/office/drawing/2014/main" id="{E7ECAE50-21CE-A30C-FDC5-8284922213E3}"/>
              </a:ext>
            </a:extLst>
          </p:cNvPr>
          <p:cNvGrpSpPr/>
          <p:nvPr/>
        </p:nvGrpSpPr>
        <p:grpSpPr>
          <a:xfrm>
            <a:off x="285551" y="4277619"/>
            <a:ext cx="4284444" cy="919331"/>
            <a:chOff x="-85712" y="4076138"/>
            <a:chExt cx="4714604" cy="1258824"/>
          </a:xfrm>
        </p:grpSpPr>
        <p:cxnSp>
          <p:nvCxnSpPr>
            <p:cNvPr id="8" name="直线箭头连接符 7">
              <a:extLst>
                <a:ext uri="{FF2B5EF4-FFF2-40B4-BE49-F238E27FC236}">
                  <a16:creationId xmlns:a16="http://schemas.microsoft.com/office/drawing/2014/main" id="{B83D272F-1E2B-07F0-FA00-18561D59B319}"/>
                </a:ext>
              </a:extLst>
            </p:cNvPr>
            <p:cNvCxnSpPr>
              <a:cxnSpLocks/>
              <a:stCxn id="26" idx="2"/>
              <a:endCxn id="25" idx="6"/>
            </p:cNvCxnSpPr>
            <p:nvPr/>
          </p:nvCxnSpPr>
          <p:spPr>
            <a:xfrm flipH="1">
              <a:off x="1063384" y="5110934"/>
              <a:ext cx="25298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9" name="椭圆 8">
              <a:extLst>
                <a:ext uri="{FF2B5EF4-FFF2-40B4-BE49-F238E27FC236}">
                  <a16:creationId xmlns:a16="http://schemas.microsoft.com/office/drawing/2014/main" id="{B3A02FF2-C9CF-B2D1-B884-E0D701287924}"/>
                </a:ext>
              </a:extLst>
            </p:cNvPr>
            <p:cNvSpPr/>
            <p:nvPr/>
          </p:nvSpPr>
          <p:spPr>
            <a:xfrm>
              <a:off x="-85712" y="4076138"/>
              <a:ext cx="448056" cy="448056"/>
            </a:xfrm>
            <a:prstGeom prst="ellipse">
              <a:avLst/>
            </a:prstGeom>
            <a:solidFill>
              <a:schemeClr val="bg2">
                <a:lumMod val="75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zh-CN" altLang="en-US" sz="1600"/>
            </a:p>
          </p:txBody>
        </p:sp>
        <p:sp>
          <p:nvSpPr>
            <p:cNvPr id="10" name="椭圆 9">
              <a:extLst>
                <a:ext uri="{FF2B5EF4-FFF2-40B4-BE49-F238E27FC236}">
                  <a16:creationId xmlns:a16="http://schemas.microsoft.com/office/drawing/2014/main" id="{166AF6BB-ADFD-D7C1-AF91-C5A9EC1E98FD}"/>
                </a:ext>
              </a:extLst>
            </p:cNvPr>
            <p:cNvSpPr/>
            <p:nvPr/>
          </p:nvSpPr>
          <p:spPr>
            <a:xfrm>
              <a:off x="615328" y="4076138"/>
              <a:ext cx="448056" cy="4480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00"/>
            </a:p>
          </p:txBody>
        </p:sp>
        <p:sp>
          <p:nvSpPr>
            <p:cNvPr id="11" name="椭圆 10">
              <a:extLst>
                <a:ext uri="{FF2B5EF4-FFF2-40B4-BE49-F238E27FC236}">
                  <a16:creationId xmlns:a16="http://schemas.microsoft.com/office/drawing/2014/main" id="{20A281F1-4A2A-C4E3-29C5-392056BACE6A}"/>
                </a:ext>
              </a:extLst>
            </p:cNvPr>
            <p:cNvSpPr/>
            <p:nvPr/>
          </p:nvSpPr>
          <p:spPr>
            <a:xfrm>
              <a:off x="1316368" y="4076138"/>
              <a:ext cx="448056" cy="4480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00"/>
            </a:p>
          </p:txBody>
        </p:sp>
        <p:sp>
          <p:nvSpPr>
            <p:cNvPr id="12" name="椭圆 11">
              <a:extLst>
                <a:ext uri="{FF2B5EF4-FFF2-40B4-BE49-F238E27FC236}">
                  <a16:creationId xmlns:a16="http://schemas.microsoft.com/office/drawing/2014/main" id="{70C1A5B8-0748-07A2-C6D5-9322448AA9BE}"/>
                </a:ext>
              </a:extLst>
            </p:cNvPr>
            <p:cNvSpPr/>
            <p:nvPr/>
          </p:nvSpPr>
          <p:spPr>
            <a:xfrm>
              <a:off x="2077716" y="4076138"/>
              <a:ext cx="448056" cy="4480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00"/>
            </a:p>
          </p:txBody>
        </p:sp>
        <p:sp>
          <p:nvSpPr>
            <p:cNvPr id="13" name="椭圆 12">
              <a:extLst>
                <a:ext uri="{FF2B5EF4-FFF2-40B4-BE49-F238E27FC236}">
                  <a16:creationId xmlns:a16="http://schemas.microsoft.com/office/drawing/2014/main" id="{68749C9D-59B7-4330-BBB9-BCFA4847B65D}"/>
                </a:ext>
              </a:extLst>
            </p:cNvPr>
            <p:cNvSpPr/>
            <p:nvPr/>
          </p:nvSpPr>
          <p:spPr>
            <a:xfrm>
              <a:off x="2778756" y="4076138"/>
              <a:ext cx="448056" cy="4480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00"/>
            </a:p>
          </p:txBody>
        </p:sp>
        <p:sp>
          <p:nvSpPr>
            <p:cNvPr id="14" name="椭圆 13">
              <a:extLst>
                <a:ext uri="{FF2B5EF4-FFF2-40B4-BE49-F238E27FC236}">
                  <a16:creationId xmlns:a16="http://schemas.microsoft.com/office/drawing/2014/main" id="{F47A27FC-9909-50AA-56AC-B0EEEA8D88BF}"/>
                </a:ext>
              </a:extLst>
            </p:cNvPr>
            <p:cNvSpPr/>
            <p:nvPr/>
          </p:nvSpPr>
          <p:spPr>
            <a:xfrm>
              <a:off x="3479796" y="4076138"/>
              <a:ext cx="448056" cy="4480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00"/>
            </a:p>
          </p:txBody>
        </p:sp>
        <p:sp>
          <p:nvSpPr>
            <p:cNvPr id="15" name="椭圆 14">
              <a:extLst>
                <a:ext uri="{FF2B5EF4-FFF2-40B4-BE49-F238E27FC236}">
                  <a16:creationId xmlns:a16="http://schemas.microsoft.com/office/drawing/2014/main" id="{F26D0E67-7344-2C77-D67F-011ECA6227DD}"/>
                </a:ext>
              </a:extLst>
            </p:cNvPr>
            <p:cNvSpPr/>
            <p:nvPr/>
          </p:nvSpPr>
          <p:spPr>
            <a:xfrm>
              <a:off x="2778756" y="4886906"/>
              <a:ext cx="448056" cy="4480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00"/>
            </a:p>
          </p:txBody>
        </p:sp>
        <p:sp>
          <p:nvSpPr>
            <p:cNvPr id="16" name="椭圆 15">
              <a:extLst>
                <a:ext uri="{FF2B5EF4-FFF2-40B4-BE49-F238E27FC236}">
                  <a16:creationId xmlns:a16="http://schemas.microsoft.com/office/drawing/2014/main" id="{0E708B71-9AD0-09EA-D2A1-E111BBAF8C7C}"/>
                </a:ext>
              </a:extLst>
            </p:cNvPr>
            <p:cNvSpPr/>
            <p:nvPr/>
          </p:nvSpPr>
          <p:spPr>
            <a:xfrm>
              <a:off x="3479796" y="4886906"/>
              <a:ext cx="448056" cy="4480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00"/>
            </a:p>
          </p:txBody>
        </p:sp>
        <p:sp>
          <p:nvSpPr>
            <p:cNvPr id="17" name="椭圆 16">
              <a:extLst>
                <a:ext uri="{FF2B5EF4-FFF2-40B4-BE49-F238E27FC236}">
                  <a16:creationId xmlns:a16="http://schemas.microsoft.com/office/drawing/2014/main" id="{5CB461B6-18B7-F8A2-D1E9-65434659FD05}"/>
                </a:ext>
              </a:extLst>
            </p:cNvPr>
            <p:cNvSpPr/>
            <p:nvPr/>
          </p:nvSpPr>
          <p:spPr>
            <a:xfrm>
              <a:off x="4180836" y="4886906"/>
              <a:ext cx="448056" cy="448056"/>
            </a:xfrm>
            <a:prstGeom prst="ellipse">
              <a:avLst/>
            </a:prstGeom>
            <a:solidFill>
              <a:schemeClr val="bg2">
                <a:lumMod val="75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zh-CN" altLang="en-US" sz="1600"/>
            </a:p>
          </p:txBody>
        </p:sp>
        <p:cxnSp>
          <p:nvCxnSpPr>
            <p:cNvPr id="18" name="直线箭头连接符 17">
              <a:extLst>
                <a:ext uri="{FF2B5EF4-FFF2-40B4-BE49-F238E27FC236}">
                  <a16:creationId xmlns:a16="http://schemas.microsoft.com/office/drawing/2014/main" id="{E0E324D8-D246-8101-DA93-3D8BEBD7F5F8}"/>
                </a:ext>
              </a:extLst>
            </p:cNvPr>
            <p:cNvCxnSpPr>
              <a:stCxn id="9" idx="6"/>
              <a:endCxn id="10" idx="2"/>
            </p:cNvCxnSpPr>
            <p:nvPr/>
          </p:nvCxnSpPr>
          <p:spPr>
            <a:xfrm>
              <a:off x="362344" y="4300166"/>
              <a:ext cx="25298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9" name="直线箭头连接符 18">
              <a:extLst>
                <a:ext uri="{FF2B5EF4-FFF2-40B4-BE49-F238E27FC236}">
                  <a16:creationId xmlns:a16="http://schemas.microsoft.com/office/drawing/2014/main" id="{477FD09D-311D-3411-925E-66C512145BFD}"/>
                </a:ext>
              </a:extLst>
            </p:cNvPr>
            <p:cNvCxnSpPr>
              <a:cxnSpLocks/>
              <a:stCxn id="10" idx="6"/>
              <a:endCxn id="11" idx="2"/>
            </p:cNvCxnSpPr>
            <p:nvPr/>
          </p:nvCxnSpPr>
          <p:spPr>
            <a:xfrm>
              <a:off x="1063384" y="4300166"/>
              <a:ext cx="25298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0" name="直线箭头连接符 19">
              <a:extLst>
                <a:ext uri="{FF2B5EF4-FFF2-40B4-BE49-F238E27FC236}">
                  <a16:creationId xmlns:a16="http://schemas.microsoft.com/office/drawing/2014/main" id="{5D6458B2-9A41-FB06-8AB1-298360F62CE3}"/>
                </a:ext>
              </a:extLst>
            </p:cNvPr>
            <p:cNvCxnSpPr>
              <a:cxnSpLocks/>
              <a:stCxn id="11" idx="6"/>
              <a:endCxn id="12" idx="2"/>
            </p:cNvCxnSpPr>
            <p:nvPr/>
          </p:nvCxnSpPr>
          <p:spPr>
            <a:xfrm>
              <a:off x="1764424" y="4300166"/>
              <a:ext cx="31329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1" name="直线箭头连接符 20">
              <a:extLst>
                <a:ext uri="{FF2B5EF4-FFF2-40B4-BE49-F238E27FC236}">
                  <a16:creationId xmlns:a16="http://schemas.microsoft.com/office/drawing/2014/main" id="{598A92E4-8929-114D-3190-82F6DBB80FA6}"/>
                </a:ext>
              </a:extLst>
            </p:cNvPr>
            <p:cNvCxnSpPr>
              <a:cxnSpLocks/>
              <a:stCxn id="12" idx="6"/>
              <a:endCxn id="13" idx="2"/>
            </p:cNvCxnSpPr>
            <p:nvPr/>
          </p:nvCxnSpPr>
          <p:spPr>
            <a:xfrm>
              <a:off x="2525772" y="4300166"/>
              <a:ext cx="25298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2" name="直线箭头连接符 21">
              <a:extLst>
                <a:ext uri="{FF2B5EF4-FFF2-40B4-BE49-F238E27FC236}">
                  <a16:creationId xmlns:a16="http://schemas.microsoft.com/office/drawing/2014/main" id="{3401F20E-1B42-A965-D505-78E1849BAB68}"/>
                </a:ext>
              </a:extLst>
            </p:cNvPr>
            <p:cNvCxnSpPr>
              <a:cxnSpLocks/>
              <a:stCxn id="13" idx="6"/>
              <a:endCxn id="14" idx="2"/>
            </p:cNvCxnSpPr>
            <p:nvPr/>
          </p:nvCxnSpPr>
          <p:spPr>
            <a:xfrm>
              <a:off x="3226812" y="4300166"/>
              <a:ext cx="25298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3" name="直线箭头连接符 22">
              <a:extLst>
                <a:ext uri="{FF2B5EF4-FFF2-40B4-BE49-F238E27FC236}">
                  <a16:creationId xmlns:a16="http://schemas.microsoft.com/office/drawing/2014/main" id="{F211D9F6-2ACF-7A6A-E86D-DF4F36E5BDE7}"/>
                </a:ext>
              </a:extLst>
            </p:cNvPr>
            <p:cNvCxnSpPr>
              <a:cxnSpLocks/>
              <a:stCxn id="17" idx="2"/>
              <a:endCxn id="16" idx="6"/>
            </p:cNvCxnSpPr>
            <p:nvPr/>
          </p:nvCxnSpPr>
          <p:spPr>
            <a:xfrm flipH="1">
              <a:off x="3927852" y="5110934"/>
              <a:ext cx="25298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4" name="直线箭头连接符 23">
              <a:extLst>
                <a:ext uri="{FF2B5EF4-FFF2-40B4-BE49-F238E27FC236}">
                  <a16:creationId xmlns:a16="http://schemas.microsoft.com/office/drawing/2014/main" id="{27A255AB-585F-CCB3-CCD9-419AA7D96F2A}"/>
                </a:ext>
              </a:extLst>
            </p:cNvPr>
            <p:cNvCxnSpPr>
              <a:cxnSpLocks/>
              <a:stCxn id="16" idx="2"/>
              <a:endCxn id="15" idx="6"/>
            </p:cNvCxnSpPr>
            <p:nvPr/>
          </p:nvCxnSpPr>
          <p:spPr>
            <a:xfrm flipH="1">
              <a:off x="3226812" y="5110934"/>
              <a:ext cx="25298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5" name="椭圆 24">
              <a:extLst>
                <a:ext uri="{FF2B5EF4-FFF2-40B4-BE49-F238E27FC236}">
                  <a16:creationId xmlns:a16="http://schemas.microsoft.com/office/drawing/2014/main" id="{36083DE8-F180-96AC-12BA-89AB1F99ADCD}"/>
                </a:ext>
              </a:extLst>
            </p:cNvPr>
            <p:cNvSpPr/>
            <p:nvPr/>
          </p:nvSpPr>
          <p:spPr>
            <a:xfrm>
              <a:off x="615328" y="4886906"/>
              <a:ext cx="448056" cy="44805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00"/>
            </a:p>
          </p:txBody>
        </p:sp>
        <p:sp>
          <p:nvSpPr>
            <p:cNvPr id="26" name="椭圆 25">
              <a:extLst>
                <a:ext uri="{FF2B5EF4-FFF2-40B4-BE49-F238E27FC236}">
                  <a16:creationId xmlns:a16="http://schemas.microsoft.com/office/drawing/2014/main" id="{C5547BD3-64DC-C470-F58C-E22305CBB8E3}"/>
                </a:ext>
              </a:extLst>
            </p:cNvPr>
            <p:cNvSpPr/>
            <p:nvPr/>
          </p:nvSpPr>
          <p:spPr>
            <a:xfrm>
              <a:off x="1316368" y="4886906"/>
              <a:ext cx="448056" cy="44805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00"/>
            </a:p>
          </p:txBody>
        </p:sp>
        <p:sp>
          <p:nvSpPr>
            <p:cNvPr id="27" name="椭圆 26">
              <a:extLst>
                <a:ext uri="{FF2B5EF4-FFF2-40B4-BE49-F238E27FC236}">
                  <a16:creationId xmlns:a16="http://schemas.microsoft.com/office/drawing/2014/main" id="{9F71B6FF-C7A6-A169-C4F3-8C420B675186}"/>
                </a:ext>
              </a:extLst>
            </p:cNvPr>
            <p:cNvSpPr/>
            <p:nvPr/>
          </p:nvSpPr>
          <p:spPr>
            <a:xfrm>
              <a:off x="2077716" y="4886906"/>
              <a:ext cx="448056" cy="44805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00"/>
            </a:p>
          </p:txBody>
        </p:sp>
        <p:cxnSp>
          <p:nvCxnSpPr>
            <p:cNvPr id="28" name="直线箭头连接符 27">
              <a:extLst>
                <a:ext uri="{FF2B5EF4-FFF2-40B4-BE49-F238E27FC236}">
                  <a16:creationId xmlns:a16="http://schemas.microsoft.com/office/drawing/2014/main" id="{6CA24AF3-CB3B-6708-6840-07854CB71F0B}"/>
                </a:ext>
              </a:extLst>
            </p:cNvPr>
            <p:cNvCxnSpPr>
              <a:cxnSpLocks/>
              <a:stCxn id="27" idx="2"/>
              <a:endCxn id="26" idx="6"/>
            </p:cNvCxnSpPr>
            <p:nvPr/>
          </p:nvCxnSpPr>
          <p:spPr>
            <a:xfrm flipH="1">
              <a:off x="1764424" y="5110934"/>
              <a:ext cx="31329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9" name="直线箭头连接符 28">
              <a:extLst>
                <a:ext uri="{FF2B5EF4-FFF2-40B4-BE49-F238E27FC236}">
                  <a16:creationId xmlns:a16="http://schemas.microsoft.com/office/drawing/2014/main" id="{02373457-B58C-63E2-E651-F2AC7DE9591B}"/>
                </a:ext>
              </a:extLst>
            </p:cNvPr>
            <p:cNvCxnSpPr>
              <a:cxnSpLocks/>
              <a:stCxn id="14" idx="4"/>
              <a:endCxn id="16" idx="0"/>
            </p:cNvCxnSpPr>
            <p:nvPr/>
          </p:nvCxnSpPr>
          <p:spPr>
            <a:xfrm>
              <a:off x="3703824" y="4524194"/>
              <a:ext cx="0" cy="36271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0" name="直线箭头连接符 29">
              <a:extLst>
                <a:ext uri="{FF2B5EF4-FFF2-40B4-BE49-F238E27FC236}">
                  <a16:creationId xmlns:a16="http://schemas.microsoft.com/office/drawing/2014/main" id="{5CDCA448-2E0A-7F87-824C-887BB6C44200}"/>
                </a:ext>
              </a:extLst>
            </p:cNvPr>
            <p:cNvCxnSpPr>
              <a:cxnSpLocks/>
              <a:stCxn id="15" idx="2"/>
              <a:endCxn id="27" idx="6"/>
            </p:cNvCxnSpPr>
            <p:nvPr/>
          </p:nvCxnSpPr>
          <p:spPr>
            <a:xfrm flipH="1">
              <a:off x="2525772" y="5110934"/>
              <a:ext cx="25298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1" name="直线箭头连接符 30">
              <a:extLst>
                <a:ext uri="{FF2B5EF4-FFF2-40B4-BE49-F238E27FC236}">
                  <a16:creationId xmlns:a16="http://schemas.microsoft.com/office/drawing/2014/main" id="{D71751C5-20AC-EB52-6144-6B9FA7AB06D2}"/>
                </a:ext>
              </a:extLst>
            </p:cNvPr>
            <p:cNvCxnSpPr>
              <a:cxnSpLocks/>
              <a:stCxn id="13" idx="4"/>
              <a:endCxn id="15" idx="0"/>
            </p:cNvCxnSpPr>
            <p:nvPr/>
          </p:nvCxnSpPr>
          <p:spPr>
            <a:xfrm>
              <a:off x="3002784" y="4524194"/>
              <a:ext cx="0" cy="36271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2" name="直线箭头连接符 31">
              <a:extLst>
                <a:ext uri="{FF2B5EF4-FFF2-40B4-BE49-F238E27FC236}">
                  <a16:creationId xmlns:a16="http://schemas.microsoft.com/office/drawing/2014/main" id="{A22F1BC4-4281-5D6B-2D5F-1042A7D75BC8}"/>
                </a:ext>
              </a:extLst>
            </p:cNvPr>
            <p:cNvCxnSpPr>
              <a:cxnSpLocks/>
              <a:stCxn id="12" idx="4"/>
              <a:endCxn id="27" idx="0"/>
            </p:cNvCxnSpPr>
            <p:nvPr/>
          </p:nvCxnSpPr>
          <p:spPr>
            <a:xfrm>
              <a:off x="2301744" y="4524194"/>
              <a:ext cx="0" cy="36271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3" name="直线箭头连接符 32">
              <a:extLst>
                <a:ext uri="{FF2B5EF4-FFF2-40B4-BE49-F238E27FC236}">
                  <a16:creationId xmlns:a16="http://schemas.microsoft.com/office/drawing/2014/main" id="{E5F338DE-BC5A-F8F2-51FC-48FD59CBC817}"/>
                </a:ext>
              </a:extLst>
            </p:cNvPr>
            <p:cNvCxnSpPr>
              <a:cxnSpLocks/>
              <a:stCxn id="11" idx="4"/>
              <a:endCxn id="26" idx="0"/>
            </p:cNvCxnSpPr>
            <p:nvPr/>
          </p:nvCxnSpPr>
          <p:spPr>
            <a:xfrm>
              <a:off x="1540396" y="4524194"/>
              <a:ext cx="0" cy="36271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4" name="直线箭头连接符 33">
              <a:extLst>
                <a:ext uri="{FF2B5EF4-FFF2-40B4-BE49-F238E27FC236}">
                  <a16:creationId xmlns:a16="http://schemas.microsoft.com/office/drawing/2014/main" id="{0FBEBC61-ACAB-6EE6-6984-1AA8D04F2ED2}"/>
                </a:ext>
              </a:extLst>
            </p:cNvPr>
            <p:cNvCxnSpPr>
              <a:cxnSpLocks/>
              <a:stCxn id="10" idx="4"/>
              <a:endCxn id="25" idx="0"/>
            </p:cNvCxnSpPr>
            <p:nvPr/>
          </p:nvCxnSpPr>
          <p:spPr>
            <a:xfrm>
              <a:off x="839356" y="4524194"/>
              <a:ext cx="0" cy="36271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grpSp>
        <p:nvGrpSpPr>
          <p:cNvPr id="35" name="组合 34">
            <a:extLst>
              <a:ext uri="{FF2B5EF4-FFF2-40B4-BE49-F238E27FC236}">
                <a16:creationId xmlns:a16="http://schemas.microsoft.com/office/drawing/2014/main" id="{AD081A65-D769-54E3-9CC8-A0DA18AAD64A}"/>
              </a:ext>
            </a:extLst>
          </p:cNvPr>
          <p:cNvGrpSpPr/>
          <p:nvPr/>
        </p:nvGrpSpPr>
        <p:grpSpPr>
          <a:xfrm>
            <a:off x="7626117" y="4244836"/>
            <a:ext cx="4284444" cy="919331"/>
            <a:chOff x="7461133" y="4024216"/>
            <a:chExt cx="4714604" cy="1258824"/>
          </a:xfrm>
        </p:grpSpPr>
        <p:sp>
          <p:nvSpPr>
            <p:cNvPr id="36" name="椭圆 35">
              <a:extLst>
                <a:ext uri="{FF2B5EF4-FFF2-40B4-BE49-F238E27FC236}">
                  <a16:creationId xmlns:a16="http://schemas.microsoft.com/office/drawing/2014/main" id="{562500BD-9A76-226B-8F76-1DA57BDB9311}"/>
                </a:ext>
              </a:extLst>
            </p:cNvPr>
            <p:cNvSpPr/>
            <p:nvPr/>
          </p:nvSpPr>
          <p:spPr>
            <a:xfrm>
              <a:off x="7461133" y="4024216"/>
              <a:ext cx="448056" cy="448056"/>
            </a:xfrm>
            <a:prstGeom prst="ellipse">
              <a:avLst/>
            </a:prstGeom>
            <a:solidFill>
              <a:schemeClr val="bg2">
                <a:lumMod val="75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zh-CN" altLang="en-US" sz="1600"/>
            </a:p>
          </p:txBody>
        </p:sp>
        <p:sp>
          <p:nvSpPr>
            <p:cNvPr id="37" name="椭圆 36">
              <a:extLst>
                <a:ext uri="{FF2B5EF4-FFF2-40B4-BE49-F238E27FC236}">
                  <a16:creationId xmlns:a16="http://schemas.microsoft.com/office/drawing/2014/main" id="{DD2B791B-AEDF-8BDC-334E-6DF3F297B367}"/>
                </a:ext>
              </a:extLst>
            </p:cNvPr>
            <p:cNvSpPr/>
            <p:nvPr/>
          </p:nvSpPr>
          <p:spPr>
            <a:xfrm>
              <a:off x="8162173" y="4024216"/>
              <a:ext cx="448056" cy="44805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zh-CN" altLang="en-US" sz="1600"/>
            </a:p>
          </p:txBody>
        </p:sp>
        <p:sp>
          <p:nvSpPr>
            <p:cNvPr id="38" name="椭圆 37">
              <a:extLst>
                <a:ext uri="{FF2B5EF4-FFF2-40B4-BE49-F238E27FC236}">
                  <a16:creationId xmlns:a16="http://schemas.microsoft.com/office/drawing/2014/main" id="{6CB16D7F-7DF4-5152-ACEB-D4AAD9ACF9FA}"/>
                </a:ext>
              </a:extLst>
            </p:cNvPr>
            <p:cNvSpPr/>
            <p:nvPr/>
          </p:nvSpPr>
          <p:spPr>
            <a:xfrm>
              <a:off x="8863213" y="4024216"/>
              <a:ext cx="448056" cy="448056"/>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00"/>
            </a:p>
          </p:txBody>
        </p:sp>
        <p:sp>
          <p:nvSpPr>
            <p:cNvPr id="39" name="椭圆 38">
              <a:extLst>
                <a:ext uri="{FF2B5EF4-FFF2-40B4-BE49-F238E27FC236}">
                  <a16:creationId xmlns:a16="http://schemas.microsoft.com/office/drawing/2014/main" id="{A81AC9F2-935C-31B8-C788-BC08D4D94890}"/>
                </a:ext>
              </a:extLst>
            </p:cNvPr>
            <p:cNvSpPr/>
            <p:nvPr/>
          </p:nvSpPr>
          <p:spPr>
            <a:xfrm>
              <a:off x="9624561" y="4024216"/>
              <a:ext cx="448056" cy="448056"/>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00"/>
            </a:p>
          </p:txBody>
        </p:sp>
        <p:sp>
          <p:nvSpPr>
            <p:cNvPr id="40" name="椭圆 39">
              <a:extLst>
                <a:ext uri="{FF2B5EF4-FFF2-40B4-BE49-F238E27FC236}">
                  <a16:creationId xmlns:a16="http://schemas.microsoft.com/office/drawing/2014/main" id="{FD953651-2E6F-C09C-06D6-A78A3DE4214A}"/>
                </a:ext>
              </a:extLst>
            </p:cNvPr>
            <p:cNvSpPr/>
            <p:nvPr/>
          </p:nvSpPr>
          <p:spPr>
            <a:xfrm>
              <a:off x="10325601" y="4024216"/>
              <a:ext cx="448056" cy="44805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zh-CN" altLang="en-US" sz="1600"/>
            </a:p>
          </p:txBody>
        </p:sp>
        <p:sp>
          <p:nvSpPr>
            <p:cNvPr id="41" name="椭圆 40">
              <a:extLst>
                <a:ext uri="{FF2B5EF4-FFF2-40B4-BE49-F238E27FC236}">
                  <a16:creationId xmlns:a16="http://schemas.microsoft.com/office/drawing/2014/main" id="{46A549E1-6D06-CF9C-549B-72B6876549C3}"/>
                </a:ext>
              </a:extLst>
            </p:cNvPr>
            <p:cNvSpPr/>
            <p:nvPr/>
          </p:nvSpPr>
          <p:spPr>
            <a:xfrm>
              <a:off x="11026641" y="4024216"/>
              <a:ext cx="448056" cy="44805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zh-CN" altLang="en-US" sz="1600"/>
            </a:p>
          </p:txBody>
        </p:sp>
        <p:sp>
          <p:nvSpPr>
            <p:cNvPr id="42" name="椭圆 41">
              <a:extLst>
                <a:ext uri="{FF2B5EF4-FFF2-40B4-BE49-F238E27FC236}">
                  <a16:creationId xmlns:a16="http://schemas.microsoft.com/office/drawing/2014/main" id="{44826165-3B19-9674-C0D2-BE792AC25AA0}"/>
                </a:ext>
              </a:extLst>
            </p:cNvPr>
            <p:cNvSpPr/>
            <p:nvPr/>
          </p:nvSpPr>
          <p:spPr>
            <a:xfrm>
              <a:off x="10325601" y="4834984"/>
              <a:ext cx="448056" cy="44805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zh-CN" altLang="en-US" sz="1600"/>
            </a:p>
          </p:txBody>
        </p:sp>
        <p:sp>
          <p:nvSpPr>
            <p:cNvPr id="43" name="椭圆 42">
              <a:extLst>
                <a:ext uri="{FF2B5EF4-FFF2-40B4-BE49-F238E27FC236}">
                  <a16:creationId xmlns:a16="http://schemas.microsoft.com/office/drawing/2014/main" id="{4B90F118-AC5D-F6D8-2300-4BC83A6F6845}"/>
                </a:ext>
              </a:extLst>
            </p:cNvPr>
            <p:cNvSpPr/>
            <p:nvPr/>
          </p:nvSpPr>
          <p:spPr>
            <a:xfrm>
              <a:off x="11026641" y="4834984"/>
              <a:ext cx="448056" cy="44805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zh-CN" altLang="en-US" sz="1600"/>
            </a:p>
          </p:txBody>
        </p:sp>
        <p:sp>
          <p:nvSpPr>
            <p:cNvPr id="44" name="椭圆 43">
              <a:extLst>
                <a:ext uri="{FF2B5EF4-FFF2-40B4-BE49-F238E27FC236}">
                  <a16:creationId xmlns:a16="http://schemas.microsoft.com/office/drawing/2014/main" id="{949F26F6-E943-472F-FB8D-C9B4679D879C}"/>
                </a:ext>
              </a:extLst>
            </p:cNvPr>
            <p:cNvSpPr/>
            <p:nvPr/>
          </p:nvSpPr>
          <p:spPr>
            <a:xfrm>
              <a:off x="11727681" y="4834984"/>
              <a:ext cx="448056" cy="448056"/>
            </a:xfrm>
            <a:prstGeom prst="ellipse">
              <a:avLst/>
            </a:prstGeom>
            <a:solidFill>
              <a:schemeClr val="bg2">
                <a:lumMod val="75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zh-CN" altLang="en-US" sz="1600"/>
            </a:p>
          </p:txBody>
        </p:sp>
        <p:cxnSp>
          <p:nvCxnSpPr>
            <p:cNvPr id="45" name="直线箭头连接符 44">
              <a:extLst>
                <a:ext uri="{FF2B5EF4-FFF2-40B4-BE49-F238E27FC236}">
                  <a16:creationId xmlns:a16="http://schemas.microsoft.com/office/drawing/2014/main" id="{1C72BD1E-43FC-BD9C-D18C-D9F7AFB2B258}"/>
                </a:ext>
              </a:extLst>
            </p:cNvPr>
            <p:cNvCxnSpPr>
              <a:stCxn id="36" idx="6"/>
              <a:endCxn id="37" idx="2"/>
            </p:cNvCxnSpPr>
            <p:nvPr/>
          </p:nvCxnSpPr>
          <p:spPr>
            <a:xfrm>
              <a:off x="7909189" y="4248244"/>
              <a:ext cx="25298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6" name="直线箭头连接符 45">
              <a:extLst>
                <a:ext uri="{FF2B5EF4-FFF2-40B4-BE49-F238E27FC236}">
                  <a16:creationId xmlns:a16="http://schemas.microsoft.com/office/drawing/2014/main" id="{E2DB8F3A-58E2-704B-FCD0-4BDCD3F7AB57}"/>
                </a:ext>
              </a:extLst>
            </p:cNvPr>
            <p:cNvCxnSpPr>
              <a:cxnSpLocks/>
              <a:stCxn id="37" idx="6"/>
              <a:endCxn id="38" idx="2"/>
            </p:cNvCxnSpPr>
            <p:nvPr/>
          </p:nvCxnSpPr>
          <p:spPr>
            <a:xfrm>
              <a:off x="8610229" y="4248244"/>
              <a:ext cx="25298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7" name="直线箭头连接符 46">
              <a:extLst>
                <a:ext uri="{FF2B5EF4-FFF2-40B4-BE49-F238E27FC236}">
                  <a16:creationId xmlns:a16="http://schemas.microsoft.com/office/drawing/2014/main" id="{06F0562A-7B5E-6A5B-ECDF-21A9BD7B1E05}"/>
                </a:ext>
              </a:extLst>
            </p:cNvPr>
            <p:cNvCxnSpPr>
              <a:cxnSpLocks/>
              <a:stCxn id="38" idx="6"/>
              <a:endCxn id="39" idx="2"/>
            </p:cNvCxnSpPr>
            <p:nvPr/>
          </p:nvCxnSpPr>
          <p:spPr>
            <a:xfrm>
              <a:off x="9311269" y="4248244"/>
              <a:ext cx="31329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8" name="直线箭头连接符 47">
              <a:extLst>
                <a:ext uri="{FF2B5EF4-FFF2-40B4-BE49-F238E27FC236}">
                  <a16:creationId xmlns:a16="http://schemas.microsoft.com/office/drawing/2014/main" id="{AB470CB6-25BA-D1EC-951A-3B0C7EC954CB}"/>
                </a:ext>
              </a:extLst>
            </p:cNvPr>
            <p:cNvCxnSpPr>
              <a:cxnSpLocks/>
              <a:stCxn id="39" idx="6"/>
              <a:endCxn id="40" idx="2"/>
            </p:cNvCxnSpPr>
            <p:nvPr/>
          </p:nvCxnSpPr>
          <p:spPr>
            <a:xfrm>
              <a:off x="10072617" y="4248244"/>
              <a:ext cx="25298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9" name="直线箭头连接符 48">
              <a:extLst>
                <a:ext uri="{FF2B5EF4-FFF2-40B4-BE49-F238E27FC236}">
                  <a16:creationId xmlns:a16="http://schemas.microsoft.com/office/drawing/2014/main" id="{EAAB04F0-2A3A-724D-BB16-92C32AD1186A}"/>
                </a:ext>
              </a:extLst>
            </p:cNvPr>
            <p:cNvCxnSpPr>
              <a:cxnSpLocks/>
              <a:stCxn id="40" idx="6"/>
              <a:endCxn id="41" idx="2"/>
            </p:cNvCxnSpPr>
            <p:nvPr/>
          </p:nvCxnSpPr>
          <p:spPr>
            <a:xfrm>
              <a:off x="10773657" y="4248244"/>
              <a:ext cx="25298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0" name="直线箭头连接符 49">
              <a:extLst>
                <a:ext uri="{FF2B5EF4-FFF2-40B4-BE49-F238E27FC236}">
                  <a16:creationId xmlns:a16="http://schemas.microsoft.com/office/drawing/2014/main" id="{28FF1EF8-2733-F9BF-BC7E-47609A138DFA}"/>
                </a:ext>
              </a:extLst>
            </p:cNvPr>
            <p:cNvCxnSpPr>
              <a:cxnSpLocks/>
              <a:stCxn id="44" idx="2"/>
              <a:endCxn id="43" idx="6"/>
            </p:cNvCxnSpPr>
            <p:nvPr/>
          </p:nvCxnSpPr>
          <p:spPr>
            <a:xfrm flipH="1">
              <a:off x="11474697" y="5059012"/>
              <a:ext cx="25298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1" name="直线箭头连接符 50">
              <a:extLst>
                <a:ext uri="{FF2B5EF4-FFF2-40B4-BE49-F238E27FC236}">
                  <a16:creationId xmlns:a16="http://schemas.microsoft.com/office/drawing/2014/main" id="{2F657CCA-819E-E5D1-2169-2950AC039856}"/>
                </a:ext>
              </a:extLst>
            </p:cNvPr>
            <p:cNvCxnSpPr>
              <a:cxnSpLocks/>
              <a:stCxn id="43" idx="2"/>
              <a:endCxn id="42" idx="6"/>
            </p:cNvCxnSpPr>
            <p:nvPr/>
          </p:nvCxnSpPr>
          <p:spPr>
            <a:xfrm flipH="1">
              <a:off x="10773657" y="5059012"/>
              <a:ext cx="25298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2" name="椭圆 51">
              <a:extLst>
                <a:ext uri="{FF2B5EF4-FFF2-40B4-BE49-F238E27FC236}">
                  <a16:creationId xmlns:a16="http://schemas.microsoft.com/office/drawing/2014/main" id="{2D493B55-C303-D977-9A5F-E2979F500EDF}"/>
                </a:ext>
              </a:extLst>
            </p:cNvPr>
            <p:cNvSpPr/>
            <p:nvPr/>
          </p:nvSpPr>
          <p:spPr>
            <a:xfrm>
              <a:off x="8162173" y="4834984"/>
              <a:ext cx="448056" cy="44805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00"/>
            </a:p>
          </p:txBody>
        </p:sp>
        <p:sp>
          <p:nvSpPr>
            <p:cNvPr id="53" name="椭圆 52">
              <a:extLst>
                <a:ext uri="{FF2B5EF4-FFF2-40B4-BE49-F238E27FC236}">
                  <a16:creationId xmlns:a16="http://schemas.microsoft.com/office/drawing/2014/main" id="{A16630F6-05E0-F929-6CAC-13CE27A8F0AA}"/>
                </a:ext>
              </a:extLst>
            </p:cNvPr>
            <p:cNvSpPr/>
            <p:nvPr/>
          </p:nvSpPr>
          <p:spPr>
            <a:xfrm>
              <a:off x="8863213" y="4834984"/>
              <a:ext cx="448056" cy="44805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00"/>
            </a:p>
          </p:txBody>
        </p:sp>
        <p:sp>
          <p:nvSpPr>
            <p:cNvPr id="54" name="椭圆 53">
              <a:extLst>
                <a:ext uri="{FF2B5EF4-FFF2-40B4-BE49-F238E27FC236}">
                  <a16:creationId xmlns:a16="http://schemas.microsoft.com/office/drawing/2014/main" id="{B6A11DC6-681A-DE4E-7862-9D5020554308}"/>
                </a:ext>
              </a:extLst>
            </p:cNvPr>
            <p:cNvSpPr/>
            <p:nvPr/>
          </p:nvSpPr>
          <p:spPr>
            <a:xfrm>
              <a:off x="9624561" y="4834984"/>
              <a:ext cx="448056" cy="44805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00"/>
            </a:p>
          </p:txBody>
        </p:sp>
        <p:cxnSp>
          <p:nvCxnSpPr>
            <p:cNvPr id="55" name="直线箭头连接符 54">
              <a:extLst>
                <a:ext uri="{FF2B5EF4-FFF2-40B4-BE49-F238E27FC236}">
                  <a16:creationId xmlns:a16="http://schemas.microsoft.com/office/drawing/2014/main" id="{D4E79F51-0DD6-7C14-4FEC-72514A3DC388}"/>
                </a:ext>
              </a:extLst>
            </p:cNvPr>
            <p:cNvCxnSpPr>
              <a:cxnSpLocks/>
              <a:stCxn id="54" idx="2"/>
              <a:endCxn id="53" idx="6"/>
            </p:cNvCxnSpPr>
            <p:nvPr/>
          </p:nvCxnSpPr>
          <p:spPr>
            <a:xfrm flipH="1">
              <a:off x="9311269" y="5059012"/>
              <a:ext cx="31329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6" name="直线箭头连接符 55">
              <a:extLst>
                <a:ext uri="{FF2B5EF4-FFF2-40B4-BE49-F238E27FC236}">
                  <a16:creationId xmlns:a16="http://schemas.microsoft.com/office/drawing/2014/main" id="{3168AE20-0026-A0C8-574A-770233EB3E05}"/>
                </a:ext>
              </a:extLst>
            </p:cNvPr>
            <p:cNvCxnSpPr>
              <a:cxnSpLocks/>
              <a:stCxn id="53" idx="2"/>
              <a:endCxn id="52" idx="6"/>
            </p:cNvCxnSpPr>
            <p:nvPr/>
          </p:nvCxnSpPr>
          <p:spPr>
            <a:xfrm flipH="1">
              <a:off x="8610229" y="5059012"/>
              <a:ext cx="25298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7" name="直线箭头连接符 56">
              <a:extLst>
                <a:ext uri="{FF2B5EF4-FFF2-40B4-BE49-F238E27FC236}">
                  <a16:creationId xmlns:a16="http://schemas.microsoft.com/office/drawing/2014/main" id="{2A806801-AB49-48C6-A611-AD4C3A8BE97F}"/>
                </a:ext>
              </a:extLst>
            </p:cNvPr>
            <p:cNvCxnSpPr>
              <a:cxnSpLocks/>
              <a:stCxn id="41" idx="4"/>
              <a:endCxn id="43" idx="0"/>
            </p:cNvCxnSpPr>
            <p:nvPr/>
          </p:nvCxnSpPr>
          <p:spPr>
            <a:xfrm>
              <a:off x="11250669" y="4472272"/>
              <a:ext cx="0" cy="36271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8" name="直线箭头连接符 57">
              <a:extLst>
                <a:ext uri="{FF2B5EF4-FFF2-40B4-BE49-F238E27FC236}">
                  <a16:creationId xmlns:a16="http://schemas.microsoft.com/office/drawing/2014/main" id="{DF31D673-0EEA-0091-B01E-26F19AB00B9C}"/>
                </a:ext>
              </a:extLst>
            </p:cNvPr>
            <p:cNvCxnSpPr>
              <a:cxnSpLocks/>
              <a:stCxn id="42" idx="2"/>
              <a:endCxn id="54" idx="6"/>
            </p:cNvCxnSpPr>
            <p:nvPr/>
          </p:nvCxnSpPr>
          <p:spPr>
            <a:xfrm flipH="1">
              <a:off x="10072617" y="5059012"/>
              <a:ext cx="25298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9" name="直线箭头连接符 58">
              <a:extLst>
                <a:ext uri="{FF2B5EF4-FFF2-40B4-BE49-F238E27FC236}">
                  <a16:creationId xmlns:a16="http://schemas.microsoft.com/office/drawing/2014/main" id="{E4A9E8C7-532D-349B-B19A-BC90FFE679FB}"/>
                </a:ext>
              </a:extLst>
            </p:cNvPr>
            <p:cNvCxnSpPr>
              <a:cxnSpLocks/>
              <a:stCxn id="40" idx="4"/>
              <a:endCxn id="42" idx="0"/>
            </p:cNvCxnSpPr>
            <p:nvPr/>
          </p:nvCxnSpPr>
          <p:spPr>
            <a:xfrm>
              <a:off x="10549629" y="4472272"/>
              <a:ext cx="0" cy="36271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0" name="直线箭头连接符 59">
              <a:extLst>
                <a:ext uri="{FF2B5EF4-FFF2-40B4-BE49-F238E27FC236}">
                  <a16:creationId xmlns:a16="http://schemas.microsoft.com/office/drawing/2014/main" id="{763E8F06-4B9F-4F72-6A92-E3A927FA60E2}"/>
                </a:ext>
              </a:extLst>
            </p:cNvPr>
            <p:cNvCxnSpPr>
              <a:cxnSpLocks/>
              <a:stCxn id="39" idx="4"/>
              <a:endCxn id="54" idx="0"/>
            </p:cNvCxnSpPr>
            <p:nvPr/>
          </p:nvCxnSpPr>
          <p:spPr>
            <a:xfrm>
              <a:off x="9848589" y="4472272"/>
              <a:ext cx="0" cy="36271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1" name="直线箭头连接符 60">
              <a:extLst>
                <a:ext uri="{FF2B5EF4-FFF2-40B4-BE49-F238E27FC236}">
                  <a16:creationId xmlns:a16="http://schemas.microsoft.com/office/drawing/2014/main" id="{02B64965-2413-8173-5957-9C283B28F5BB}"/>
                </a:ext>
              </a:extLst>
            </p:cNvPr>
            <p:cNvCxnSpPr>
              <a:cxnSpLocks/>
              <a:stCxn id="38" idx="4"/>
              <a:endCxn id="53" idx="0"/>
            </p:cNvCxnSpPr>
            <p:nvPr/>
          </p:nvCxnSpPr>
          <p:spPr>
            <a:xfrm>
              <a:off x="9087241" y="4472272"/>
              <a:ext cx="0" cy="36271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2" name="直线箭头连接符 61">
              <a:extLst>
                <a:ext uri="{FF2B5EF4-FFF2-40B4-BE49-F238E27FC236}">
                  <a16:creationId xmlns:a16="http://schemas.microsoft.com/office/drawing/2014/main" id="{5217D3FF-276C-3AA6-E0BB-0DE634D1150C}"/>
                </a:ext>
              </a:extLst>
            </p:cNvPr>
            <p:cNvCxnSpPr>
              <a:cxnSpLocks/>
              <a:stCxn id="37" idx="4"/>
              <a:endCxn id="52" idx="0"/>
            </p:cNvCxnSpPr>
            <p:nvPr/>
          </p:nvCxnSpPr>
          <p:spPr>
            <a:xfrm>
              <a:off x="8386201" y="4472272"/>
              <a:ext cx="0" cy="36271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
        <p:nvSpPr>
          <p:cNvPr id="63" name="椭圆 62">
            <a:extLst>
              <a:ext uri="{FF2B5EF4-FFF2-40B4-BE49-F238E27FC236}">
                <a16:creationId xmlns:a16="http://schemas.microsoft.com/office/drawing/2014/main" id="{51FF58B1-0419-5AA3-110E-6DEE943089C4}"/>
              </a:ext>
            </a:extLst>
          </p:cNvPr>
          <p:cNvSpPr/>
          <p:nvPr/>
        </p:nvSpPr>
        <p:spPr>
          <a:xfrm>
            <a:off x="1731746" y="5574215"/>
            <a:ext cx="303551" cy="259813"/>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solidFill>
                  <a:schemeClr val="tx1"/>
                </a:solidFill>
                <a:latin typeface="LANTINGHEI SC DEMIBOLD" panose="02000000000000000000" pitchFamily="2" charset="-122"/>
                <a:ea typeface="LANTINGHEI SC DEMIBOLD" panose="02000000000000000000" pitchFamily="2" charset="-122"/>
              </a:rPr>
              <a:t>A</a:t>
            </a:r>
            <a:endParaRPr kumimoji="1" lang="zh-CN" altLang="en-US" sz="1400" dirty="0">
              <a:solidFill>
                <a:schemeClr val="tx1"/>
              </a:solidFill>
              <a:latin typeface="LANTINGHEI SC DEMIBOLD" panose="02000000000000000000" pitchFamily="2" charset="-122"/>
              <a:ea typeface="LANTINGHEI SC DEMIBOLD" panose="02000000000000000000" pitchFamily="2" charset="-122"/>
            </a:endParaRPr>
          </a:p>
        </p:txBody>
      </p:sp>
      <p:sp>
        <p:nvSpPr>
          <p:cNvPr id="64" name="椭圆 63">
            <a:extLst>
              <a:ext uri="{FF2B5EF4-FFF2-40B4-BE49-F238E27FC236}">
                <a16:creationId xmlns:a16="http://schemas.microsoft.com/office/drawing/2014/main" id="{8F73AD9C-7EE5-7ABA-363F-266B262A4185}"/>
              </a:ext>
            </a:extLst>
          </p:cNvPr>
          <p:cNvSpPr/>
          <p:nvPr/>
        </p:nvSpPr>
        <p:spPr>
          <a:xfrm>
            <a:off x="1724183" y="5953401"/>
            <a:ext cx="303551" cy="259813"/>
          </a:xfrm>
          <a:prstGeom prst="ellipse">
            <a:avLst/>
          </a:prstGeom>
          <a:solidFill>
            <a:schemeClr val="bg2">
              <a:alpha val="5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en-US" altLang="zh-CN" sz="1400" dirty="0">
                <a:solidFill>
                  <a:schemeClr val="tx1"/>
                </a:solidFill>
                <a:latin typeface="LANTINGHEI SC DEMIBOLD" panose="02000000000000000000" pitchFamily="2" charset="-122"/>
                <a:ea typeface="LANTINGHEI SC DEMIBOLD" panose="02000000000000000000" pitchFamily="2" charset="-122"/>
              </a:rPr>
              <a:t>B</a:t>
            </a:r>
            <a:endParaRPr kumimoji="1" lang="zh-CN" altLang="en-US" sz="1400" dirty="0">
              <a:solidFill>
                <a:schemeClr val="tx1"/>
              </a:solidFill>
              <a:latin typeface="LANTINGHEI SC DEMIBOLD" panose="02000000000000000000" pitchFamily="2" charset="-122"/>
              <a:ea typeface="LANTINGHEI SC DEMIBOLD" panose="02000000000000000000" pitchFamily="2" charset="-122"/>
            </a:endParaRPr>
          </a:p>
        </p:txBody>
      </p:sp>
      <p:sp>
        <p:nvSpPr>
          <p:cNvPr id="65" name="椭圆 64">
            <a:extLst>
              <a:ext uri="{FF2B5EF4-FFF2-40B4-BE49-F238E27FC236}">
                <a16:creationId xmlns:a16="http://schemas.microsoft.com/office/drawing/2014/main" id="{B0CB5C20-399C-6962-EF98-E38B203E5331}"/>
              </a:ext>
            </a:extLst>
          </p:cNvPr>
          <p:cNvSpPr/>
          <p:nvPr/>
        </p:nvSpPr>
        <p:spPr>
          <a:xfrm>
            <a:off x="1722250" y="6303841"/>
            <a:ext cx="303551" cy="259813"/>
          </a:xfrm>
          <a:prstGeom prst="ellipse">
            <a:avLst/>
          </a:prstGeom>
          <a:solidFill>
            <a:schemeClr val="accent2">
              <a:alpha val="65355"/>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en-US" altLang="zh-CN" sz="1400" dirty="0">
                <a:solidFill>
                  <a:schemeClr val="tx1"/>
                </a:solidFill>
                <a:latin typeface="LANTINGHEI SC DEMIBOLD" panose="02000000000000000000" pitchFamily="2" charset="-122"/>
                <a:ea typeface="LANTINGHEI SC DEMIBOLD" panose="02000000000000000000" pitchFamily="2" charset="-122"/>
              </a:rPr>
              <a:t>C</a:t>
            </a:r>
            <a:endParaRPr kumimoji="1" lang="zh-CN" altLang="en-US" sz="1400" dirty="0">
              <a:solidFill>
                <a:schemeClr val="tx1"/>
              </a:solidFill>
              <a:latin typeface="LANTINGHEI SC DEMIBOLD" panose="02000000000000000000" pitchFamily="2" charset="-122"/>
              <a:ea typeface="LANTINGHEI SC DEMIBOLD" panose="02000000000000000000" pitchFamily="2" charset="-122"/>
            </a:endParaRPr>
          </a:p>
        </p:txBody>
      </p:sp>
      <p:sp>
        <p:nvSpPr>
          <p:cNvPr id="66" name="文本框 65">
            <a:extLst>
              <a:ext uri="{FF2B5EF4-FFF2-40B4-BE49-F238E27FC236}">
                <a16:creationId xmlns:a16="http://schemas.microsoft.com/office/drawing/2014/main" id="{18E1A569-601B-9238-0C84-316C3D2F6C95}"/>
              </a:ext>
            </a:extLst>
          </p:cNvPr>
          <p:cNvSpPr txBox="1"/>
          <p:nvPr/>
        </p:nvSpPr>
        <p:spPr>
          <a:xfrm>
            <a:off x="2183575" y="5579506"/>
            <a:ext cx="3244462" cy="307777"/>
          </a:xfrm>
          <a:prstGeom prst="rect">
            <a:avLst/>
          </a:prstGeom>
          <a:noFill/>
        </p:spPr>
        <p:txBody>
          <a:bodyPr wrap="square" rtlCol="0">
            <a:spAutoFit/>
          </a:bodyPr>
          <a:lstStyle/>
          <a:p>
            <a:r>
              <a:rPr kumimoji="1" lang="en-US" altLang="zh-CN" sz="1400" dirty="0">
                <a:latin typeface="LANTINGHEI SC DEMIBOLD" panose="02000000000000000000" pitchFamily="2" charset="-122"/>
                <a:ea typeface="LANTINGHEI SC DEMIBOLD" panose="02000000000000000000" pitchFamily="2" charset="-122"/>
              </a:rPr>
              <a:t>In-memory tensors of Plan-6G</a:t>
            </a:r>
            <a:endParaRPr kumimoji="1" lang="zh-CN" altLang="en-US" sz="1400" dirty="0">
              <a:latin typeface="LANTINGHEI SC DEMIBOLD" panose="02000000000000000000" pitchFamily="2" charset="-122"/>
              <a:ea typeface="LANTINGHEI SC DEMIBOLD" panose="02000000000000000000" pitchFamily="2" charset="-122"/>
            </a:endParaRPr>
          </a:p>
        </p:txBody>
      </p:sp>
      <p:sp>
        <p:nvSpPr>
          <p:cNvPr id="67" name="文本框 66">
            <a:extLst>
              <a:ext uri="{FF2B5EF4-FFF2-40B4-BE49-F238E27FC236}">
                <a16:creationId xmlns:a16="http://schemas.microsoft.com/office/drawing/2014/main" id="{28639F8A-D41D-50A5-F303-9E004E7089C7}"/>
              </a:ext>
            </a:extLst>
          </p:cNvPr>
          <p:cNvSpPr txBox="1"/>
          <p:nvPr/>
        </p:nvSpPr>
        <p:spPr>
          <a:xfrm>
            <a:off x="2175753" y="5944231"/>
            <a:ext cx="3159972" cy="307777"/>
          </a:xfrm>
          <a:prstGeom prst="rect">
            <a:avLst/>
          </a:prstGeom>
          <a:noFill/>
        </p:spPr>
        <p:txBody>
          <a:bodyPr wrap="square" rtlCol="0">
            <a:spAutoFit/>
          </a:bodyPr>
          <a:lstStyle/>
          <a:p>
            <a:r>
              <a:rPr kumimoji="1" lang="en-US" altLang="zh-CN" sz="1400" dirty="0">
                <a:latin typeface="LANTINGHEI SC DEMIBOLD" panose="02000000000000000000" pitchFamily="2" charset="-122"/>
                <a:ea typeface="LANTINGHEI SC DEMIBOLD" panose="02000000000000000000" pitchFamily="2" charset="-122"/>
              </a:rPr>
              <a:t>Reserved tensors after </a:t>
            </a:r>
            <a:r>
              <a:rPr kumimoji="1" lang="en-US" altLang="zh-CN" sz="1400" dirty="0" err="1">
                <a:latin typeface="LANTINGHEI SC DEMIBOLD" panose="02000000000000000000" pitchFamily="2" charset="-122"/>
                <a:ea typeface="LANTINGHEI SC DEMIBOLD" panose="02000000000000000000" pitchFamily="2" charset="-122"/>
              </a:rPr>
              <a:t>realloc</a:t>
            </a:r>
            <a:endParaRPr kumimoji="1" lang="zh-CN" altLang="en-US" sz="1400" dirty="0">
              <a:latin typeface="LANTINGHEI SC DEMIBOLD" panose="02000000000000000000" pitchFamily="2" charset="-122"/>
              <a:ea typeface="LANTINGHEI SC DEMIBOLD" panose="02000000000000000000" pitchFamily="2" charset="-122"/>
            </a:endParaRPr>
          </a:p>
        </p:txBody>
      </p:sp>
      <p:sp>
        <p:nvSpPr>
          <p:cNvPr id="68" name="文本框 67">
            <a:extLst>
              <a:ext uri="{FF2B5EF4-FFF2-40B4-BE49-F238E27FC236}">
                <a16:creationId xmlns:a16="http://schemas.microsoft.com/office/drawing/2014/main" id="{C79F4E01-6698-234D-AEC1-53B42635AF6F}"/>
              </a:ext>
            </a:extLst>
          </p:cNvPr>
          <p:cNvSpPr txBox="1"/>
          <p:nvPr/>
        </p:nvSpPr>
        <p:spPr>
          <a:xfrm>
            <a:off x="2175752" y="6310686"/>
            <a:ext cx="2944887" cy="307777"/>
          </a:xfrm>
          <a:prstGeom prst="rect">
            <a:avLst/>
          </a:prstGeom>
          <a:noFill/>
        </p:spPr>
        <p:txBody>
          <a:bodyPr wrap="square" rtlCol="0">
            <a:spAutoFit/>
          </a:bodyPr>
          <a:lstStyle/>
          <a:p>
            <a:r>
              <a:rPr kumimoji="1" lang="en-US" altLang="zh-CN" sz="1400" dirty="0">
                <a:latin typeface="LANTINGHEI SC DEMIBOLD" panose="02000000000000000000" pitchFamily="2" charset="-122"/>
                <a:ea typeface="LANTINGHEI SC DEMIBOLD" panose="02000000000000000000" pitchFamily="2" charset="-122"/>
              </a:rPr>
              <a:t>Needed tensors of Plan-4G</a:t>
            </a:r>
            <a:endParaRPr kumimoji="1" lang="zh-CN" altLang="en-US" sz="1400" dirty="0">
              <a:latin typeface="LANTINGHEI SC DEMIBOLD" panose="02000000000000000000" pitchFamily="2" charset="-122"/>
              <a:ea typeface="LANTINGHEI SC DEMIBOLD" panose="02000000000000000000" pitchFamily="2" charset="-122"/>
            </a:endParaRPr>
          </a:p>
        </p:txBody>
      </p:sp>
      <p:sp>
        <p:nvSpPr>
          <p:cNvPr id="69" name="圆角矩形 68">
            <a:extLst>
              <a:ext uri="{FF2B5EF4-FFF2-40B4-BE49-F238E27FC236}">
                <a16:creationId xmlns:a16="http://schemas.microsoft.com/office/drawing/2014/main" id="{929FD864-8C35-B1B9-D1D9-2CE3F2F81778}"/>
              </a:ext>
            </a:extLst>
          </p:cNvPr>
          <p:cNvSpPr/>
          <p:nvPr/>
        </p:nvSpPr>
        <p:spPr>
          <a:xfrm>
            <a:off x="1461034" y="5556260"/>
            <a:ext cx="3973466" cy="1042979"/>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400">
              <a:latin typeface="LANTINGHEI SC DEMIBOLD" panose="02000000000000000000" pitchFamily="2" charset="-122"/>
              <a:ea typeface="LANTINGHEI SC DEMIBOLD" panose="02000000000000000000" pitchFamily="2" charset="-122"/>
            </a:endParaRPr>
          </a:p>
        </p:txBody>
      </p:sp>
      <p:sp>
        <p:nvSpPr>
          <p:cNvPr id="70" name="下箭头 69">
            <a:extLst>
              <a:ext uri="{FF2B5EF4-FFF2-40B4-BE49-F238E27FC236}">
                <a16:creationId xmlns:a16="http://schemas.microsoft.com/office/drawing/2014/main" id="{2B2E93E6-1595-8EE2-9788-704CDD83B168}"/>
              </a:ext>
            </a:extLst>
          </p:cNvPr>
          <p:cNvSpPr/>
          <p:nvPr/>
        </p:nvSpPr>
        <p:spPr>
          <a:xfrm rot="13500000">
            <a:off x="4069384" y="3487174"/>
            <a:ext cx="115021" cy="556160"/>
          </a:xfrm>
          <a:prstGeom prst="downArrow">
            <a:avLst>
              <a:gd name="adj1" fmla="val 25802"/>
              <a:gd name="adj2" fmla="val 50000"/>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sz="1600"/>
          </a:p>
        </p:txBody>
      </p:sp>
      <p:sp>
        <p:nvSpPr>
          <p:cNvPr id="71" name="下箭头 70">
            <a:extLst>
              <a:ext uri="{FF2B5EF4-FFF2-40B4-BE49-F238E27FC236}">
                <a16:creationId xmlns:a16="http://schemas.microsoft.com/office/drawing/2014/main" id="{FF746B15-6DDA-F2F8-FD48-309AA3B65D8F}"/>
              </a:ext>
            </a:extLst>
          </p:cNvPr>
          <p:cNvSpPr/>
          <p:nvPr/>
        </p:nvSpPr>
        <p:spPr>
          <a:xfrm rot="8100000">
            <a:off x="7679031" y="3558728"/>
            <a:ext cx="143126" cy="446950"/>
          </a:xfrm>
          <a:prstGeom prst="downArrow">
            <a:avLst>
              <a:gd name="adj1" fmla="val 25802"/>
              <a:gd name="adj2" fmla="val 50000"/>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sz="1600"/>
          </a:p>
        </p:txBody>
      </p:sp>
      <p:sp>
        <p:nvSpPr>
          <p:cNvPr id="72" name="燕尾形箭头 71">
            <a:extLst>
              <a:ext uri="{FF2B5EF4-FFF2-40B4-BE49-F238E27FC236}">
                <a16:creationId xmlns:a16="http://schemas.microsoft.com/office/drawing/2014/main" id="{5AC4A77B-AA91-772F-9A77-CBBE85D05D26}"/>
              </a:ext>
            </a:extLst>
          </p:cNvPr>
          <p:cNvSpPr/>
          <p:nvPr/>
        </p:nvSpPr>
        <p:spPr>
          <a:xfrm>
            <a:off x="6012029" y="5906815"/>
            <a:ext cx="884548" cy="352984"/>
          </a:xfrm>
          <a:prstGeom prst="notched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zh-CN" altLang="en-US" sz="1400">
              <a:latin typeface="LANTINGHEI SC DEMIBOLD" panose="02000000000000000000" pitchFamily="2" charset="-122"/>
              <a:ea typeface="LANTINGHEI SC DEMIBOLD" panose="02000000000000000000" pitchFamily="2" charset="-122"/>
            </a:endParaRPr>
          </a:p>
        </p:txBody>
      </p:sp>
      <p:grpSp>
        <p:nvGrpSpPr>
          <p:cNvPr id="73" name="组合 72">
            <a:extLst>
              <a:ext uri="{FF2B5EF4-FFF2-40B4-BE49-F238E27FC236}">
                <a16:creationId xmlns:a16="http://schemas.microsoft.com/office/drawing/2014/main" id="{519B0CA4-CDCA-A1EB-8DD9-5366159C6321}"/>
              </a:ext>
            </a:extLst>
          </p:cNvPr>
          <p:cNvGrpSpPr/>
          <p:nvPr/>
        </p:nvGrpSpPr>
        <p:grpSpPr>
          <a:xfrm>
            <a:off x="7435647" y="5552163"/>
            <a:ext cx="3233024" cy="1042979"/>
            <a:chOff x="7376227" y="5413897"/>
            <a:chExt cx="3557620" cy="1428133"/>
          </a:xfrm>
        </p:grpSpPr>
        <p:sp>
          <p:nvSpPr>
            <p:cNvPr id="74" name="圆角矩形 73">
              <a:extLst>
                <a:ext uri="{FF2B5EF4-FFF2-40B4-BE49-F238E27FC236}">
                  <a16:creationId xmlns:a16="http://schemas.microsoft.com/office/drawing/2014/main" id="{6021A612-58B5-A3D5-4832-EE3E6B9A18EE}"/>
                </a:ext>
              </a:extLst>
            </p:cNvPr>
            <p:cNvSpPr/>
            <p:nvPr/>
          </p:nvSpPr>
          <p:spPr>
            <a:xfrm>
              <a:off x="7376227" y="5413897"/>
              <a:ext cx="3557620" cy="1428133"/>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400">
                <a:latin typeface="LANTINGHEI SC DEMIBOLD" panose="02000000000000000000" pitchFamily="2" charset="-122"/>
                <a:ea typeface="LANTINGHEI SC DEMIBOLD" panose="02000000000000000000" pitchFamily="2" charset="-122"/>
              </a:endParaRPr>
            </a:p>
          </p:txBody>
        </p:sp>
        <p:sp>
          <p:nvSpPr>
            <p:cNvPr id="75" name="文本框 74">
              <a:extLst>
                <a:ext uri="{FF2B5EF4-FFF2-40B4-BE49-F238E27FC236}">
                  <a16:creationId xmlns:a16="http://schemas.microsoft.com/office/drawing/2014/main" id="{A277413D-AAB0-7D01-B499-93CAD2B5359D}"/>
                </a:ext>
              </a:extLst>
            </p:cNvPr>
            <p:cNvSpPr txBox="1"/>
            <p:nvPr/>
          </p:nvSpPr>
          <p:spPr>
            <a:xfrm>
              <a:off x="7741330" y="5644629"/>
              <a:ext cx="948134" cy="421434"/>
            </a:xfrm>
            <a:prstGeom prst="rect">
              <a:avLst/>
            </a:prstGeom>
            <a:noFill/>
          </p:spPr>
          <p:txBody>
            <a:bodyPr wrap="none" rtlCol="0">
              <a:spAutoFit/>
            </a:bodyPr>
            <a:lstStyle/>
            <a:p>
              <a:r>
                <a:rPr kumimoji="1" lang="en-US" altLang="zh-CN" sz="1400" dirty="0">
                  <a:latin typeface="LANTINGHEI SC DEMIBOLD" panose="02000000000000000000" pitchFamily="2" charset="-122"/>
                  <a:ea typeface="LANTINGHEI SC DEMIBOLD" panose="02000000000000000000" pitchFamily="2" charset="-122"/>
                </a:rPr>
                <a:t>reserve</a:t>
              </a:r>
              <a:endParaRPr kumimoji="1" lang="zh-CN" altLang="en-US" sz="1400" dirty="0">
                <a:latin typeface="LANTINGHEI SC DEMIBOLD" panose="02000000000000000000" pitchFamily="2" charset="-122"/>
                <a:ea typeface="LANTINGHEI SC DEMIBOLD" panose="02000000000000000000" pitchFamily="2" charset="-122"/>
              </a:endParaRPr>
            </a:p>
          </p:txBody>
        </p:sp>
        <p:sp>
          <p:nvSpPr>
            <p:cNvPr id="76" name="文本框 75">
              <a:extLst>
                <a:ext uri="{FF2B5EF4-FFF2-40B4-BE49-F238E27FC236}">
                  <a16:creationId xmlns:a16="http://schemas.microsoft.com/office/drawing/2014/main" id="{78F396AB-DCB0-92DA-F3B3-793B625F49F0}"/>
                </a:ext>
              </a:extLst>
            </p:cNvPr>
            <p:cNvSpPr txBox="1"/>
            <p:nvPr/>
          </p:nvSpPr>
          <p:spPr>
            <a:xfrm>
              <a:off x="7542917" y="6264026"/>
              <a:ext cx="1268517" cy="421434"/>
            </a:xfrm>
            <a:prstGeom prst="rect">
              <a:avLst/>
            </a:prstGeom>
            <a:noFill/>
          </p:spPr>
          <p:txBody>
            <a:bodyPr wrap="none" rtlCol="0">
              <a:spAutoFit/>
            </a:bodyPr>
            <a:lstStyle/>
            <a:p>
              <a:r>
                <a:rPr kumimoji="1" lang="en-US" altLang="zh-CN" sz="1400" dirty="0">
                  <a:latin typeface="LANTINGHEI SC DEMIBOLD" panose="02000000000000000000" pitchFamily="2" charset="-122"/>
                  <a:ea typeface="LANTINGHEI SC DEMIBOLD" panose="02000000000000000000" pitchFamily="2" charset="-122"/>
                </a:rPr>
                <a:t>recompute</a:t>
              </a:r>
              <a:endParaRPr kumimoji="1" lang="zh-CN" altLang="en-US" sz="1400" dirty="0">
                <a:latin typeface="LANTINGHEI SC DEMIBOLD" panose="02000000000000000000" pitchFamily="2" charset="-122"/>
                <a:ea typeface="LANTINGHEI SC DEMIBOLD" panose="02000000000000000000" pitchFamily="2" charset="-122"/>
              </a:endParaRPr>
            </a:p>
          </p:txBody>
        </p:sp>
        <mc:AlternateContent xmlns:mc="http://schemas.openxmlformats.org/markup-compatibility/2006" xmlns:a14="http://schemas.microsoft.com/office/drawing/2010/main">
          <mc:Choice Requires="a14">
            <p:sp>
              <p:nvSpPr>
                <p:cNvPr id="77" name="文本框 76">
                  <a:extLst>
                    <a:ext uri="{FF2B5EF4-FFF2-40B4-BE49-F238E27FC236}">
                      <a16:creationId xmlns:a16="http://schemas.microsoft.com/office/drawing/2014/main" id="{F69DA131-73E0-2A28-CE6A-F37054140731}"/>
                    </a:ext>
                  </a:extLst>
                </p:cNvPr>
                <p:cNvSpPr txBox="1"/>
                <p:nvPr/>
              </p:nvSpPr>
              <p:spPr>
                <a:xfrm>
                  <a:off x="9523391" y="5647104"/>
                  <a:ext cx="255306" cy="42143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kumimoji="1" lang="zh-CN" altLang="en-US" sz="2000" i="1" smtClean="0">
                            <a:latin typeface="Cambria Math" panose="02040503050406030204" pitchFamily="18" charset="0"/>
                          </a:rPr>
                          <m:t>∩</m:t>
                        </m:r>
                      </m:oMath>
                    </m:oMathPara>
                  </a14:m>
                  <a:endParaRPr kumimoji="1" lang="zh-CN" altLang="en-US" sz="2000" dirty="0">
                    <a:latin typeface="LANTINGHEI SC DEMIBOLD" panose="02000000000000000000" pitchFamily="2" charset="-122"/>
                    <a:ea typeface="LANTINGHEI SC DEMIBOLD" panose="02000000000000000000" pitchFamily="2" charset="-122"/>
                  </a:endParaRPr>
                </a:p>
              </p:txBody>
            </p:sp>
          </mc:Choice>
          <mc:Fallback xmlns="">
            <p:sp>
              <p:nvSpPr>
                <p:cNvPr id="77" name="文本框 76">
                  <a:extLst>
                    <a:ext uri="{FF2B5EF4-FFF2-40B4-BE49-F238E27FC236}">
                      <a16:creationId xmlns:a16="http://schemas.microsoft.com/office/drawing/2014/main" id="{F69DA131-73E0-2A28-CE6A-F37054140731}"/>
                    </a:ext>
                  </a:extLst>
                </p:cNvPr>
                <p:cNvSpPr txBox="1">
                  <a:spLocks noRot="1" noChangeAspect="1" noMove="1" noResize="1" noEditPoints="1" noAdjustHandles="1" noChangeArrowheads="1" noChangeShapeType="1" noTextEdit="1"/>
                </p:cNvSpPr>
                <p:nvPr/>
              </p:nvSpPr>
              <p:spPr>
                <a:xfrm>
                  <a:off x="9523391" y="5647104"/>
                  <a:ext cx="255306" cy="421434"/>
                </a:xfrm>
                <a:prstGeom prst="rect">
                  <a:avLst/>
                </a:prstGeom>
                <a:blipFill>
                  <a:blip r:embed="rId3"/>
                  <a:stretch>
                    <a:fillRect l="-21053" r="-21053"/>
                  </a:stretch>
                </a:blipFill>
              </p:spPr>
              <p:txBody>
                <a:bodyPr/>
                <a:lstStyle/>
                <a:p>
                  <a:r>
                    <a:rPr lang="zh-CN" altLang="en-US">
                      <a:noFill/>
                    </a:rPr>
                    <a:t> </a:t>
                  </a:r>
                </a:p>
              </p:txBody>
            </p:sp>
          </mc:Fallback>
        </mc:AlternateContent>
        <p:sp>
          <p:nvSpPr>
            <p:cNvPr id="78" name="椭圆 77">
              <a:extLst>
                <a:ext uri="{FF2B5EF4-FFF2-40B4-BE49-F238E27FC236}">
                  <a16:creationId xmlns:a16="http://schemas.microsoft.com/office/drawing/2014/main" id="{6D3E8819-40A9-EE6C-6F1C-E3BD476188BC}"/>
                </a:ext>
              </a:extLst>
            </p:cNvPr>
            <p:cNvSpPr/>
            <p:nvPr/>
          </p:nvSpPr>
          <p:spPr>
            <a:xfrm>
              <a:off x="8938411" y="5666760"/>
              <a:ext cx="344883" cy="355757"/>
            </a:xfrm>
            <a:prstGeom prst="ellipse">
              <a:avLst/>
            </a:prstGeom>
            <a:solidFill>
              <a:schemeClr val="bg2">
                <a:alpha val="5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en-US" altLang="zh-CN" sz="1400" dirty="0">
                  <a:solidFill>
                    <a:schemeClr val="tx1"/>
                  </a:solidFill>
                  <a:latin typeface="LANTINGHEI SC DEMIBOLD" panose="02000000000000000000" pitchFamily="2" charset="-122"/>
                  <a:ea typeface="LANTINGHEI SC DEMIBOLD" panose="02000000000000000000" pitchFamily="2" charset="-122"/>
                </a:rPr>
                <a:t>B</a:t>
              </a:r>
              <a:endParaRPr kumimoji="1" lang="zh-CN" altLang="en-US" sz="1400" dirty="0">
                <a:solidFill>
                  <a:schemeClr val="tx1"/>
                </a:solidFill>
                <a:latin typeface="LANTINGHEI SC DEMIBOLD" panose="02000000000000000000" pitchFamily="2" charset="-122"/>
                <a:ea typeface="LANTINGHEI SC DEMIBOLD" panose="02000000000000000000" pitchFamily="2" charset="-122"/>
              </a:endParaRPr>
            </a:p>
          </p:txBody>
        </p:sp>
        <p:sp>
          <p:nvSpPr>
            <p:cNvPr id="79" name="椭圆 78">
              <a:extLst>
                <a:ext uri="{FF2B5EF4-FFF2-40B4-BE49-F238E27FC236}">
                  <a16:creationId xmlns:a16="http://schemas.microsoft.com/office/drawing/2014/main" id="{9706B006-ADF3-799C-389A-BD1EAD7E4406}"/>
                </a:ext>
              </a:extLst>
            </p:cNvPr>
            <p:cNvSpPr/>
            <p:nvPr/>
          </p:nvSpPr>
          <p:spPr>
            <a:xfrm>
              <a:off x="10018042" y="5663471"/>
              <a:ext cx="344883" cy="355757"/>
            </a:xfrm>
            <a:prstGeom prst="ellipse">
              <a:avLst/>
            </a:prstGeom>
            <a:solidFill>
              <a:schemeClr val="accent2">
                <a:alpha val="65355"/>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en-US" altLang="zh-CN" sz="1400" dirty="0">
                  <a:solidFill>
                    <a:schemeClr val="tx1"/>
                  </a:solidFill>
                  <a:latin typeface="LANTINGHEI SC DEMIBOLD" panose="02000000000000000000" pitchFamily="2" charset="-122"/>
                  <a:ea typeface="LANTINGHEI SC DEMIBOLD" panose="02000000000000000000" pitchFamily="2" charset="-122"/>
                </a:rPr>
                <a:t>C</a:t>
              </a:r>
              <a:endParaRPr kumimoji="1" lang="zh-CN" altLang="en-US" sz="1400" dirty="0">
                <a:solidFill>
                  <a:schemeClr val="tx1"/>
                </a:solidFill>
                <a:latin typeface="LANTINGHEI SC DEMIBOLD" panose="02000000000000000000" pitchFamily="2" charset="-122"/>
                <a:ea typeface="LANTINGHEI SC DEMIBOLD" panose="02000000000000000000" pitchFamily="2" charset="-122"/>
              </a:endParaRPr>
            </a:p>
          </p:txBody>
        </p:sp>
        <p:sp>
          <p:nvSpPr>
            <p:cNvPr id="80" name="椭圆 79">
              <a:extLst>
                <a:ext uri="{FF2B5EF4-FFF2-40B4-BE49-F238E27FC236}">
                  <a16:creationId xmlns:a16="http://schemas.microsoft.com/office/drawing/2014/main" id="{83E7E65F-2249-6F63-3CFD-AE533B699BB6}"/>
                </a:ext>
              </a:extLst>
            </p:cNvPr>
            <p:cNvSpPr/>
            <p:nvPr/>
          </p:nvSpPr>
          <p:spPr>
            <a:xfrm>
              <a:off x="10019154" y="6264026"/>
              <a:ext cx="344883" cy="355757"/>
            </a:xfrm>
            <a:prstGeom prst="ellipse">
              <a:avLst/>
            </a:prstGeom>
            <a:solidFill>
              <a:schemeClr val="bg2">
                <a:alpha val="5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en-US" altLang="zh-CN" sz="1400" dirty="0">
                  <a:solidFill>
                    <a:schemeClr val="tx1"/>
                  </a:solidFill>
                  <a:latin typeface="LANTINGHEI SC DEMIBOLD" panose="02000000000000000000" pitchFamily="2" charset="-122"/>
                  <a:ea typeface="LANTINGHEI SC DEMIBOLD" panose="02000000000000000000" pitchFamily="2" charset="-122"/>
                </a:rPr>
                <a:t>B</a:t>
              </a:r>
              <a:endParaRPr kumimoji="1" lang="zh-CN" altLang="en-US" sz="1400" dirty="0">
                <a:solidFill>
                  <a:schemeClr val="tx1"/>
                </a:solidFill>
                <a:latin typeface="LANTINGHEI SC DEMIBOLD" panose="02000000000000000000" pitchFamily="2" charset="-122"/>
                <a:ea typeface="LANTINGHEI SC DEMIBOLD" panose="02000000000000000000" pitchFamily="2" charset="-122"/>
              </a:endParaRPr>
            </a:p>
          </p:txBody>
        </p:sp>
        <p:sp>
          <p:nvSpPr>
            <p:cNvPr id="81" name="椭圆 80">
              <a:extLst>
                <a:ext uri="{FF2B5EF4-FFF2-40B4-BE49-F238E27FC236}">
                  <a16:creationId xmlns:a16="http://schemas.microsoft.com/office/drawing/2014/main" id="{ACEBDE63-F8C2-AAE7-8EB8-5DA26127163D}"/>
                </a:ext>
              </a:extLst>
            </p:cNvPr>
            <p:cNvSpPr/>
            <p:nvPr/>
          </p:nvSpPr>
          <p:spPr>
            <a:xfrm>
              <a:off x="8953397" y="6276768"/>
              <a:ext cx="344883" cy="355757"/>
            </a:xfrm>
            <a:prstGeom prst="ellipse">
              <a:avLst/>
            </a:prstGeom>
            <a:solidFill>
              <a:schemeClr val="accent2">
                <a:alpha val="65355"/>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en-US" altLang="zh-CN" sz="1400" dirty="0">
                  <a:solidFill>
                    <a:schemeClr val="tx1"/>
                  </a:solidFill>
                  <a:latin typeface="LANTINGHEI SC DEMIBOLD" panose="02000000000000000000" pitchFamily="2" charset="-122"/>
                  <a:ea typeface="LANTINGHEI SC DEMIBOLD" panose="02000000000000000000" pitchFamily="2" charset="-122"/>
                </a:rPr>
                <a:t>C</a:t>
              </a:r>
              <a:endParaRPr kumimoji="1" lang="zh-CN" altLang="en-US" sz="1400" dirty="0">
                <a:solidFill>
                  <a:schemeClr val="tx1"/>
                </a:solidFill>
                <a:latin typeface="LANTINGHEI SC DEMIBOLD" panose="02000000000000000000" pitchFamily="2" charset="-122"/>
                <a:ea typeface="LANTINGHEI SC DEMIBOLD" panose="02000000000000000000" pitchFamily="2" charset="-122"/>
              </a:endParaRPr>
            </a:p>
          </p:txBody>
        </p:sp>
        <p:sp>
          <p:nvSpPr>
            <p:cNvPr id="82" name="文本框 81">
              <a:extLst>
                <a:ext uri="{FF2B5EF4-FFF2-40B4-BE49-F238E27FC236}">
                  <a16:creationId xmlns:a16="http://schemas.microsoft.com/office/drawing/2014/main" id="{5AFB2F7A-8265-0E7F-239C-F05AFCCD8EF8}"/>
                </a:ext>
              </a:extLst>
            </p:cNvPr>
            <p:cNvSpPr txBox="1"/>
            <p:nvPr/>
          </p:nvSpPr>
          <p:spPr>
            <a:xfrm>
              <a:off x="9475180" y="6193037"/>
              <a:ext cx="410825" cy="632150"/>
            </a:xfrm>
            <a:prstGeom prst="rect">
              <a:avLst/>
            </a:prstGeom>
            <a:noFill/>
          </p:spPr>
          <p:txBody>
            <a:bodyPr wrap="none" rtlCol="0">
              <a:spAutoFit/>
            </a:bodyPr>
            <a:lstStyle/>
            <a:p>
              <a:r>
                <a:rPr kumimoji="1" lang="en-US" altLang="zh-CN" sz="2400" b="1" dirty="0">
                  <a:latin typeface="Lantinghei SC Demibold" panose="02000000000000000000" pitchFamily="2" charset="-122"/>
                  <a:ea typeface="Lantinghei SC Demibold" panose="02000000000000000000" pitchFamily="2" charset="-122"/>
                </a:rPr>
                <a:t>-</a:t>
              </a:r>
              <a:endParaRPr kumimoji="1" lang="zh-CN" altLang="en-US" sz="2400" b="1" dirty="0">
                <a:latin typeface="Lantinghei SC Demibold" panose="02000000000000000000" pitchFamily="2" charset="-122"/>
                <a:ea typeface="Lantinghei SC Demibold" panose="02000000000000000000" pitchFamily="2" charset="-122"/>
              </a:endParaRPr>
            </a:p>
          </p:txBody>
        </p:sp>
      </p:grpSp>
      <p:grpSp>
        <p:nvGrpSpPr>
          <p:cNvPr id="83" name="组合 82">
            <a:extLst>
              <a:ext uri="{FF2B5EF4-FFF2-40B4-BE49-F238E27FC236}">
                <a16:creationId xmlns:a16="http://schemas.microsoft.com/office/drawing/2014/main" id="{10E2061F-FC96-E3A1-28DB-3474EBC60DB1}"/>
              </a:ext>
            </a:extLst>
          </p:cNvPr>
          <p:cNvGrpSpPr/>
          <p:nvPr/>
        </p:nvGrpSpPr>
        <p:grpSpPr>
          <a:xfrm>
            <a:off x="807838" y="2066543"/>
            <a:ext cx="2599329" cy="1549285"/>
            <a:chOff x="1001383" y="1816438"/>
            <a:chExt cx="2860303" cy="2121408"/>
          </a:xfrm>
        </p:grpSpPr>
        <p:sp>
          <p:nvSpPr>
            <p:cNvPr id="84" name="剪去单角的矩形 83">
              <a:extLst>
                <a:ext uri="{FF2B5EF4-FFF2-40B4-BE49-F238E27FC236}">
                  <a16:creationId xmlns:a16="http://schemas.microsoft.com/office/drawing/2014/main" id="{C40EC074-92B9-18FF-63B5-904712F79A0A}"/>
                </a:ext>
              </a:extLst>
            </p:cNvPr>
            <p:cNvSpPr/>
            <p:nvPr/>
          </p:nvSpPr>
          <p:spPr>
            <a:xfrm flipH="1">
              <a:off x="1017686" y="1816438"/>
              <a:ext cx="2844000" cy="2121408"/>
            </a:xfrm>
            <a:prstGeom prst="snip1Rect">
              <a:avLst>
                <a:gd name="adj" fmla="val 35500"/>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00" b="1"/>
            </a:p>
          </p:txBody>
        </p:sp>
        <p:sp>
          <p:nvSpPr>
            <p:cNvPr id="85" name="矩形 84">
              <a:extLst>
                <a:ext uri="{FF2B5EF4-FFF2-40B4-BE49-F238E27FC236}">
                  <a16:creationId xmlns:a16="http://schemas.microsoft.com/office/drawing/2014/main" id="{5CFB8C72-B9CC-3602-68A9-94864332892F}"/>
                </a:ext>
              </a:extLst>
            </p:cNvPr>
            <p:cNvSpPr/>
            <p:nvPr/>
          </p:nvSpPr>
          <p:spPr>
            <a:xfrm flipH="1">
              <a:off x="1174095" y="2496818"/>
              <a:ext cx="1637172" cy="41892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100" b="1" dirty="0">
                  <a:solidFill>
                    <a:schemeClr val="tx1"/>
                  </a:solidFill>
                </a:rPr>
                <a:t>Memory pool</a:t>
              </a:r>
              <a:endParaRPr kumimoji="1" lang="zh-CN" altLang="en-US" sz="1100" b="1" dirty="0">
                <a:solidFill>
                  <a:schemeClr val="tx1"/>
                </a:solidFill>
              </a:endParaRPr>
            </a:p>
          </p:txBody>
        </p:sp>
        <p:sp>
          <p:nvSpPr>
            <p:cNvPr id="86" name="矩形 85">
              <a:extLst>
                <a:ext uri="{FF2B5EF4-FFF2-40B4-BE49-F238E27FC236}">
                  <a16:creationId xmlns:a16="http://schemas.microsoft.com/office/drawing/2014/main" id="{A059D4CD-8E0E-300D-48B5-A34E214F7D15}"/>
                </a:ext>
              </a:extLst>
            </p:cNvPr>
            <p:cNvSpPr/>
            <p:nvPr/>
          </p:nvSpPr>
          <p:spPr>
            <a:xfrm flipH="1">
              <a:off x="1202780" y="3397227"/>
              <a:ext cx="1637172" cy="41892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100" b="1" dirty="0">
                  <a:solidFill>
                    <a:schemeClr val="tx1"/>
                  </a:solidFill>
                </a:rPr>
                <a:t>Recomputation</a:t>
              </a:r>
              <a:endParaRPr kumimoji="1" lang="zh-CN" altLang="en-US" sz="1100" b="1" dirty="0">
                <a:solidFill>
                  <a:schemeClr val="tx1"/>
                </a:solidFill>
              </a:endParaRPr>
            </a:p>
          </p:txBody>
        </p:sp>
        <p:sp>
          <p:nvSpPr>
            <p:cNvPr id="87" name="文本框 86">
              <a:extLst>
                <a:ext uri="{FF2B5EF4-FFF2-40B4-BE49-F238E27FC236}">
                  <a16:creationId xmlns:a16="http://schemas.microsoft.com/office/drawing/2014/main" id="{BEAE3B18-E06B-C954-351F-133B6DBF54DD}"/>
                </a:ext>
              </a:extLst>
            </p:cNvPr>
            <p:cNvSpPr txBox="1"/>
            <p:nvPr/>
          </p:nvSpPr>
          <p:spPr>
            <a:xfrm>
              <a:off x="1818665" y="1962027"/>
              <a:ext cx="1928548" cy="463576"/>
            </a:xfrm>
            <a:prstGeom prst="rect">
              <a:avLst/>
            </a:prstGeom>
            <a:noFill/>
          </p:spPr>
          <p:txBody>
            <a:bodyPr wrap="square" rtlCol="0">
              <a:spAutoFit/>
            </a:bodyPr>
            <a:lstStyle/>
            <a:p>
              <a:r>
                <a:rPr kumimoji="1" lang="en-US" altLang="zh-CN" sz="1600" b="1" dirty="0"/>
                <a:t>Plan-6G</a:t>
              </a:r>
              <a:endParaRPr kumimoji="1" lang="zh-CN" altLang="en-US" sz="1600" b="1" dirty="0"/>
            </a:p>
          </p:txBody>
        </p:sp>
        <p:sp>
          <p:nvSpPr>
            <p:cNvPr id="88" name="右弧形箭头 87">
              <a:extLst>
                <a:ext uri="{FF2B5EF4-FFF2-40B4-BE49-F238E27FC236}">
                  <a16:creationId xmlns:a16="http://schemas.microsoft.com/office/drawing/2014/main" id="{17D103E2-E4D4-5C19-A42F-E3F854E53DFE}"/>
                </a:ext>
              </a:extLst>
            </p:cNvPr>
            <p:cNvSpPr/>
            <p:nvPr/>
          </p:nvSpPr>
          <p:spPr>
            <a:xfrm>
              <a:off x="1711305" y="2925343"/>
              <a:ext cx="242209" cy="471651"/>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00" b="1">
                <a:solidFill>
                  <a:schemeClr val="tx1"/>
                </a:solidFill>
              </a:endParaRPr>
            </a:p>
          </p:txBody>
        </p:sp>
        <p:sp>
          <p:nvSpPr>
            <p:cNvPr id="89" name="右弧形箭头 88">
              <a:extLst>
                <a:ext uri="{FF2B5EF4-FFF2-40B4-BE49-F238E27FC236}">
                  <a16:creationId xmlns:a16="http://schemas.microsoft.com/office/drawing/2014/main" id="{A798874A-F432-69AF-9A4B-5B0E9CB2C2F6}"/>
                </a:ext>
              </a:extLst>
            </p:cNvPr>
            <p:cNvSpPr/>
            <p:nvPr/>
          </p:nvSpPr>
          <p:spPr>
            <a:xfrm rot="10800000">
              <a:off x="2158844" y="2903742"/>
              <a:ext cx="242209" cy="471651"/>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00" b="1">
                <a:solidFill>
                  <a:schemeClr val="tx1"/>
                </a:solidFill>
              </a:endParaRPr>
            </a:p>
          </p:txBody>
        </p:sp>
        <p:sp>
          <p:nvSpPr>
            <p:cNvPr id="90" name="文本框 89">
              <a:extLst>
                <a:ext uri="{FF2B5EF4-FFF2-40B4-BE49-F238E27FC236}">
                  <a16:creationId xmlns:a16="http://schemas.microsoft.com/office/drawing/2014/main" id="{0652287F-9401-DAA1-D0C1-9A3E90F3D13C}"/>
                </a:ext>
              </a:extLst>
            </p:cNvPr>
            <p:cNvSpPr txBox="1"/>
            <p:nvPr/>
          </p:nvSpPr>
          <p:spPr>
            <a:xfrm>
              <a:off x="2362375" y="2886613"/>
              <a:ext cx="697111" cy="568934"/>
            </a:xfrm>
            <a:prstGeom prst="rect">
              <a:avLst/>
            </a:prstGeom>
            <a:noFill/>
          </p:spPr>
          <p:txBody>
            <a:bodyPr wrap="none" rtlCol="0">
              <a:spAutoFit/>
            </a:bodyPr>
            <a:lstStyle/>
            <a:p>
              <a:r>
                <a:rPr kumimoji="1" lang="en-US" altLang="zh-CN" sz="1050" b="1" dirty="0"/>
                <a:t>Tensor </a:t>
              </a:r>
            </a:p>
            <a:p>
              <a:r>
                <a:rPr kumimoji="1" lang="en-US" altLang="zh-CN" sz="1050" b="1" dirty="0"/>
                <a:t>profile</a:t>
              </a:r>
              <a:endParaRPr kumimoji="1" lang="zh-CN" altLang="en-US" sz="1050" b="1" dirty="0"/>
            </a:p>
          </p:txBody>
        </p:sp>
        <p:sp>
          <p:nvSpPr>
            <p:cNvPr id="91" name="文本框 90">
              <a:extLst>
                <a:ext uri="{FF2B5EF4-FFF2-40B4-BE49-F238E27FC236}">
                  <a16:creationId xmlns:a16="http://schemas.microsoft.com/office/drawing/2014/main" id="{5A6B68C6-8CC2-C914-195E-9F42A7E6752A}"/>
                </a:ext>
              </a:extLst>
            </p:cNvPr>
            <p:cNvSpPr txBox="1"/>
            <p:nvPr/>
          </p:nvSpPr>
          <p:spPr>
            <a:xfrm>
              <a:off x="1001383" y="2868576"/>
              <a:ext cx="810004" cy="568934"/>
            </a:xfrm>
            <a:prstGeom prst="rect">
              <a:avLst/>
            </a:prstGeom>
            <a:noFill/>
          </p:spPr>
          <p:txBody>
            <a:bodyPr wrap="none" rtlCol="0">
              <a:spAutoFit/>
            </a:bodyPr>
            <a:lstStyle/>
            <a:p>
              <a:r>
                <a:rPr kumimoji="1" lang="en-US" altLang="zh-CN" sz="1050" b="1" dirty="0"/>
                <a:t>Memory </a:t>
              </a:r>
            </a:p>
            <a:p>
              <a:r>
                <a:rPr kumimoji="1" lang="en-US" altLang="zh-CN" sz="1050" b="1" dirty="0"/>
                <a:t>usage</a:t>
              </a:r>
            </a:p>
          </p:txBody>
        </p:sp>
        <p:sp>
          <p:nvSpPr>
            <p:cNvPr id="92" name="矩形 91">
              <a:extLst>
                <a:ext uri="{FF2B5EF4-FFF2-40B4-BE49-F238E27FC236}">
                  <a16:creationId xmlns:a16="http://schemas.microsoft.com/office/drawing/2014/main" id="{A8836A52-B56F-ECF9-56B2-D3960C5245C9}"/>
                </a:ext>
              </a:extLst>
            </p:cNvPr>
            <p:cNvSpPr/>
            <p:nvPr/>
          </p:nvSpPr>
          <p:spPr>
            <a:xfrm flipH="1">
              <a:off x="3162144" y="2496818"/>
              <a:ext cx="648000" cy="1306155"/>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100" b="1" dirty="0">
                  <a:solidFill>
                    <a:schemeClr val="tx1"/>
                  </a:solidFill>
                </a:rPr>
                <a:t>Macro batch</a:t>
              </a:r>
              <a:endParaRPr kumimoji="1" lang="zh-CN" altLang="en-US" sz="1100" b="1" dirty="0">
                <a:solidFill>
                  <a:schemeClr val="tx1"/>
                </a:solidFill>
              </a:endParaRPr>
            </a:p>
          </p:txBody>
        </p:sp>
        <p:sp>
          <p:nvSpPr>
            <p:cNvPr id="93" name="上下箭头 92">
              <a:extLst>
                <a:ext uri="{FF2B5EF4-FFF2-40B4-BE49-F238E27FC236}">
                  <a16:creationId xmlns:a16="http://schemas.microsoft.com/office/drawing/2014/main" id="{930B6F67-4A4C-2E39-FC32-F0FF651F5AAC}"/>
                </a:ext>
              </a:extLst>
            </p:cNvPr>
            <p:cNvSpPr/>
            <p:nvPr/>
          </p:nvSpPr>
          <p:spPr>
            <a:xfrm rot="5400000">
              <a:off x="2892146" y="2574133"/>
              <a:ext cx="167717" cy="280338"/>
            </a:xfrm>
            <a:prstGeom prst="upDownArrow">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600" b="1" i="0" u="none" strike="noStrike" kern="1200" cap="none" spc="0" normalizeH="0" baseline="0" noProof="0">
                <a:ln>
                  <a:noFill/>
                </a:ln>
                <a:solidFill>
                  <a:srgbClr val="FFFFFF"/>
                </a:solidFill>
                <a:effectLst/>
                <a:uLnTx/>
                <a:uFillTx/>
                <a:latin typeface="Arial"/>
                <a:ea typeface="微软雅黑"/>
                <a:cs typeface="+mn-cs"/>
              </a:endParaRPr>
            </a:p>
          </p:txBody>
        </p:sp>
        <p:pic>
          <p:nvPicPr>
            <p:cNvPr id="94" name="图形 93" descr="解除锁定">
              <a:extLst>
                <a:ext uri="{FF2B5EF4-FFF2-40B4-BE49-F238E27FC236}">
                  <a16:creationId xmlns:a16="http://schemas.microsoft.com/office/drawing/2014/main" id="{F028E358-BAB0-A4C8-FE58-54B2161AE5C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880208" y="2973354"/>
              <a:ext cx="344546" cy="344546"/>
            </a:xfrm>
            <a:prstGeom prst="rect">
              <a:avLst/>
            </a:prstGeom>
          </p:spPr>
        </p:pic>
      </p:grpSp>
      <p:sp>
        <p:nvSpPr>
          <p:cNvPr id="107" name="矩形 106">
            <a:extLst>
              <a:ext uri="{FF2B5EF4-FFF2-40B4-BE49-F238E27FC236}">
                <a16:creationId xmlns:a16="http://schemas.microsoft.com/office/drawing/2014/main" id="{54314140-A33C-DB1D-E339-700FF86D44F0}"/>
              </a:ext>
            </a:extLst>
          </p:cNvPr>
          <p:cNvSpPr/>
          <p:nvPr/>
        </p:nvSpPr>
        <p:spPr>
          <a:xfrm>
            <a:off x="2653161" y="4928971"/>
            <a:ext cx="274724" cy="261610"/>
          </a:xfrm>
          <a:prstGeom prst="rect">
            <a:avLst/>
          </a:prstGeom>
        </p:spPr>
        <p:txBody>
          <a:bodyPr wrap="square">
            <a:spAutoFit/>
          </a:bodyPr>
          <a:lstStyle/>
          <a:p>
            <a:r>
              <a:rPr lang="en-US" altLang="zh-CN" sz="1050" dirty="0">
                <a:ln w="0"/>
                <a:solidFill>
                  <a:schemeClr val="bg2">
                    <a:lumMod val="75000"/>
                  </a:schemeClr>
                </a:solidFill>
                <a:effectLst>
                  <a:outerShdw blurRad="38100" dist="19050" dir="2700000" algn="tl" rotWithShape="0">
                    <a:schemeClr val="dk1">
                      <a:alpha val="40000"/>
                    </a:schemeClr>
                  </a:outerShdw>
                </a:effectLst>
              </a:rPr>
              <a:t>❌</a:t>
            </a:r>
            <a:endParaRPr lang="zh-CN" altLang="en-US" sz="1050" dirty="0"/>
          </a:p>
        </p:txBody>
      </p:sp>
      <p:grpSp>
        <p:nvGrpSpPr>
          <p:cNvPr id="108" name="组合 107">
            <a:extLst>
              <a:ext uri="{FF2B5EF4-FFF2-40B4-BE49-F238E27FC236}">
                <a16:creationId xmlns:a16="http://schemas.microsoft.com/office/drawing/2014/main" id="{C882EA8C-544B-19B1-2C0F-48EF390002D8}"/>
              </a:ext>
            </a:extLst>
          </p:cNvPr>
          <p:cNvGrpSpPr/>
          <p:nvPr/>
        </p:nvGrpSpPr>
        <p:grpSpPr>
          <a:xfrm>
            <a:off x="8700519" y="2069138"/>
            <a:ext cx="2659476" cy="1549285"/>
            <a:chOff x="971197" y="1816438"/>
            <a:chExt cx="2926489" cy="2121408"/>
          </a:xfrm>
        </p:grpSpPr>
        <p:sp>
          <p:nvSpPr>
            <p:cNvPr id="109" name="剪去单角的矩形 108">
              <a:extLst>
                <a:ext uri="{FF2B5EF4-FFF2-40B4-BE49-F238E27FC236}">
                  <a16:creationId xmlns:a16="http://schemas.microsoft.com/office/drawing/2014/main" id="{6EC790C6-CAAA-2AFD-E9F4-68C55F0E0CD2}"/>
                </a:ext>
              </a:extLst>
            </p:cNvPr>
            <p:cNvSpPr/>
            <p:nvPr/>
          </p:nvSpPr>
          <p:spPr>
            <a:xfrm flipH="1">
              <a:off x="1017686" y="1816438"/>
              <a:ext cx="2880000" cy="2121408"/>
            </a:xfrm>
            <a:prstGeom prst="snip1Rect">
              <a:avLst>
                <a:gd name="adj" fmla="val 35500"/>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00" b="1"/>
            </a:p>
          </p:txBody>
        </p:sp>
        <p:sp>
          <p:nvSpPr>
            <p:cNvPr id="110" name="矩形 109">
              <a:extLst>
                <a:ext uri="{FF2B5EF4-FFF2-40B4-BE49-F238E27FC236}">
                  <a16:creationId xmlns:a16="http://schemas.microsoft.com/office/drawing/2014/main" id="{7AF819F8-3BBC-5665-C73C-5C41818A0027}"/>
                </a:ext>
              </a:extLst>
            </p:cNvPr>
            <p:cNvSpPr/>
            <p:nvPr/>
          </p:nvSpPr>
          <p:spPr>
            <a:xfrm flipH="1">
              <a:off x="1174095" y="2496818"/>
              <a:ext cx="1637172" cy="41892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100" b="1" dirty="0">
                  <a:solidFill>
                    <a:schemeClr val="tx1"/>
                  </a:solidFill>
                </a:rPr>
                <a:t>Memory pool</a:t>
              </a:r>
              <a:endParaRPr kumimoji="1" lang="zh-CN" altLang="en-US" sz="1100" b="1" dirty="0">
                <a:solidFill>
                  <a:schemeClr val="tx1"/>
                </a:solidFill>
              </a:endParaRPr>
            </a:p>
          </p:txBody>
        </p:sp>
        <p:sp>
          <p:nvSpPr>
            <p:cNvPr id="111" name="矩形 110">
              <a:extLst>
                <a:ext uri="{FF2B5EF4-FFF2-40B4-BE49-F238E27FC236}">
                  <a16:creationId xmlns:a16="http://schemas.microsoft.com/office/drawing/2014/main" id="{5E3B7B60-7C3F-F37E-D27A-436BCC591547}"/>
                </a:ext>
              </a:extLst>
            </p:cNvPr>
            <p:cNvSpPr/>
            <p:nvPr/>
          </p:nvSpPr>
          <p:spPr>
            <a:xfrm flipH="1">
              <a:off x="1202780" y="3397227"/>
              <a:ext cx="1637172" cy="418920"/>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100" b="1" dirty="0">
                  <a:solidFill>
                    <a:schemeClr val="tx1"/>
                  </a:solidFill>
                </a:rPr>
                <a:t>Recomputation</a:t>
              </a:r>
              <a:endParaRPr kumimoji="1" lang="zh-CN" altLang="en-US" sz="1100" b="1" dirty="0">
                <a:solidFill>
                  <a:schemeClr val="tx1"/>
                </a:solidFill>
              </a:endParaRPr>
            </a:p>
          </p:txBody>
        </p:sp>
        <p:sp>
          <p:nvSpPr>
            <p:cNvPr id="112" name="文本框 111">
              <a:extLst>
                <a:ext uri="{FF2B5EF4-FFF2-40B4-BE49-F238E27FC236}">
                  <a16:creationId xmlns:a16="http://schemas.microsoft.com/office/drawing/2014/main" id="{794B91E2-CF29-E90A-E9F0-98E8E0EB7B81}"/>
                </a:ext>
              </a:extLst>
            </p:cNvPr>
            <p:cNvSpPr txBox="1"/>
            <p:nvPr/>
          </p:nvSpPr>
          <p:spPr>
            <a:xfrm>
              <a:off x="1818664" y="1962027"/>
              <a:ext cx="1928548" cy="463576"/>
            </a:xfrm>
            <a:prstGeom prst="rect">
              <a:avLst/>
            </a:prstGeom>
            <a:noFill/>
          </p:spPr>
          <p:txBody>
            <a:bodyPr wrap="square" rtlCol="0">
              <a:spAutoFit/>
            </a:bodyPr>
            <a:lstStyle/>
            <a:p>
              <a:r>
                <a:rPr kumimoji="1" lang="en-US" altLang="zh-CN" sz="1600" b="1" dirty="0"/>
                <a:t>Plan-4G</a:t>
              </a:r>
              <a:endParaRPr kumimoji="1" lang="zh-CN" altLang="en-US" sz="1600" b="1" dirty="0"/>
            </a:p>
          </p:txBody>
        </p:sp>
        <p:sp>
          <p:nvSpPr>
            <p:cNvPr id="113" name="右弧形箭头 112">
              <a:extLst>
                <a:ext uri="{FF2B5EF4-FFF2-40B4-BE49-F238E27FC236}">
                  <a16:creationId xmlns:a16="http://schemas.microsoft.com/office/drawing/2014/main" id="{F36FDCE4-AEAD-05B5-E606-2813AA5E4FDF}"/>
                </a:ext>
              </a:extLst>
            </p:cNvPr>
            <p:cNvSpPr/>
            <p:nvPr/>
          </p:nvSpPr>
          <p:spPr>
            <a:xfrm>
              <a:off x="1711305" y="2925343"/>
              <a:ext cx="242209" cy="471651"/>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00" b="1">
                <a:solidFill>
                  <a:schemeClr val="tx1"/>
                </a:solidFill>
              </a:endParaRPr>
            </a:p>
          </p:txBody>
        </p:sp>
        <p:sp>
          <p:nvSpPr>
            <p:cNvPr id="114" name="右弧形箭头 113">
              <a:extLst>
                <a:ext uri="{FF2B5EF4-FFF2-40B4-BE49-F238E27FC236}">
                  <a16:creationId xmlns:a16="http://schemas.microsoft.com/office/drawing/2014/main" id="{0C47A9A3-C650-7B57-9511-C0BC3D5A07D4}"/>
                </a:ext>
              </a:extLst>
            </p:cNvPr>
            <p:cNvSpPr/>
            <p:nvPr/>
          </p:nvSpPr>
          <p:spPr>
            <a:xfrm rot="10800000">
              <a:off x="2158844" y="2903742"/>
              <a:ext cx="242209" cy="471651"/>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00" b="1">
                <a:solidFill>
                  <a:schemeClr val="tx1"/>
                </a:solidFill>
              </a:endParaRPr>
            </a:p>
          </p:txBody>
        </p:sp>
        <p:sp>
          <p:nvSpPr>
            <p:cNvPr id="115" name="文本框 114">
              <a:extLst>
                <a:ext uri="{FF2B5EF4-FFF2-40B4-BE49-F238E27FC236}">
                  <a16:creationId xmlns:a16="http://schemas.microsoft.com/office/drawing/2014/main" id="{22C3CB23-247F-CBA6-70C8-25496105A175}"/>
                </a:ext>
              </a:extLst>
            </p:cNvPr>
            <p:cNvSpPr txBox="1"/>
            <p:nvPr/>
          </p:nvSpPr>
          <p:spPr>
            <a:xfrm>
              <a:off x="2332189" y="2874092"/>
              <a:ext cx="767669" cy="632150"/>
            </a:xfrm>
            <a:prstGeom prst="rect">
              <a:avLst/>
            </a:prstGeom>
            <a:noFill/>
          </p:spPr>
          <p:txBody>
            <a:bodyPr wrap="none" rtlCol="0">
              <a:spAutoFit/>
            </a:bodyPr>
            <a:lstStyle/>
            <a:p>
              <a:r>
                <a:rPr kumimoji="1" lang="en-US" altLang="zh-CN" sz="1200" b="1" dirty="0"/>
                <a:t>Tensor </a:t>
              </a:r>
            </a:p>
            <a:p>
              <a:r>
                <a:rPr kumimoji="1" lang="en-US" altLang="zh-CN" sz="1200" b="1" dirty="0"/>
                <a:t>profile</a:t>
              </a:r>
              <a:endParaRPr kumimoji="1" lang="zh-CN" altLang="en-US" sz="1200" b="1" dirty="0"/>
            </a:p>
          </p:txBody>
        </p:sp>
        <p:sp>
          <p:nvSpPr>
            <p:cNvPr id="116" name="文本框 115">
              <a:extLst>
                <a:ext uri="{FF2B5EF4-FFF2-40B4-BE49-F238E27FC236}">
                  <a16:creationId xmlns:a16="http://schemas.microsoft.com/office/drawing/2014/main" id="{24B0B446-AAC8-BD76-9D14-D9E3194036E1}"/>
                </a:ext>
              </a:extLst>
            </p:cNvPr>
            <p:cNvSpPr txBox="1"/>
            <p:nvPr/>
          </p:nvSpPr>
          <p:spPr>
            <a:xfrm>
              <a:off x="971197" y="2856056"/>
              <a:ext cx="896438" cy="632150"/>
            </a:xfrm>
            <a:prstGeom prst="rect">
              <a:avLst/>
            </a:prstGeom>
            <a:noFill/>
          </p:spPr>
          <p:txBody>
            <a:bodyPr wrap="none" rtlCol="0">
              <a:spAutoFit/>
            </a:bodyPr>
            <a:lstStyle/>
            <a:p>
              <a:r>
                <a:rPr kumimoji="1" lang="en-US" altLang="zh-CN" sz="1200" b="1" dirty="0"/>
                <a:t>Memory </a:t>
              </a:r>
            </a:p>
            <a:p>
              <a:r>
                <a:rPr kumimoji="1" lang="en-US" altLang="zh-CN" sz="1200" b="1" dirty="0"/>
                <a:t>usage</a:t>
              </a:r>
            </a:p>
          </p:txBody>
        </p:sp>
        <p:sp>
          <p:nvSpPr>
            <p:cNvPr id="117" name="矩形 116">
              <a:extLst>
                <a:ext uri="{FF2B5EF4-FFF2-40B4-BE49-F238E27FC236}">
                  <a16:creationId xmlns:a16="http://schemas.microsoft.com/office/drawing/2014/main" id="{56D9E2B5-C163-AFC0-89F3-636C2338CAB1}"/>
                </a:ext>
              </a:extLst>
            </p:cNvPr>
            <p:cNvSpPr/>
            <p:nvPr/>
          </p:nvSpPr>
          <p:spPr>
            <a:xfrm flipH="1">
              <a:off x="3162144" y="2496818"/>
              <a:ext cx="648000" cy="1306155"/>
            </a:xfrm>
            <a:prstGeom prst="rect">
              <a:avLst/>
            </a:prstGeom>
            <a:solidFill>
              <a:schemeClr val="bg2">
                <a:lumMod val="9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100" b="1" dirty="0">
                  <a:solidFill>
                    <a:schemeClr val="tx1"/>
                  </a:solidFill>
                </a:rPr>
                <a:t>Macro batch</a:t>
              </a:r>
              <a:endParaRPr kumimoji="1" lang="zh-CN" altLang="en-US" sz="1100" b="1" dirty="0">
                <a:solidFill>
                  <a:schemeClr val="tx1"/>
                </a:solidFill>
              </a:endParaRPr>
            </a:p>
          </p:txBody>
        </p:sp>
        <p:sp>
          <p:nvSpPr>
            <p:cNvPr id="118" name="上下箭头 117">
              <a:extLst>
                <a:ext uri="{FF2B5EF4-FFF2-40B4-BE49-F238E27FC236}">
                  <a16:creationId xmlns:a16="http://schemas.microsoft.com/office/drawing/2014/main" id="{EFFA1315-EF19-0B80-5A5C-C7F65453D94E}"/>
                </a:ext>
              </a:extLst>
            </p:cNvPr>
            <p:cNvSpPr/>
            <p:nvPr/>
          </p:nvSpPr>
          <p:spPr>
            <a:xfrm rot="5400000">
              <a:off x="2892146" y="2574133"/>
              <a:ext cx="167717" cy="280338"/>
            </a:xfrm>
            <a:prstGeom prst="upDownArrow">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600" b="1" i="0" u="none" strike="noStrike" kern="1200" cap="none" spc="0" normalizeH="0" baseline="0" noProof="0">
                <a:ln>
                  <a:noFill/>
                </a:ln>
                <a:solidFill>
                  <a:srgbClr val="FFFFFF"/>
                </a:solidFill>
                <a:effectLst/>
                <a:uLnTx/>
                <a:uFillTx/>
                <a:latin typeface="Arial"/>
                <a:ea typeface="微软雅黑"/>
                <a:cs typeface="+mn-cs"/>
              </a:endParaRPr>
            </a:p>
          </p:txBody>
        </p:sp>
        <p:pic>
          <p:nvPicPr>
            <p:cNvPr id="119" name="图形 118" descr="解除锁定">
              <a:extLst>
                <a:ext uri="{FF2B5EF4-FFF2-40B4-BE49-F238E27FC236}">
                  <a16:creationId xmlns:a16="http://schemas.microsoft.com/office/drawing/2014/main" id="{AB392957-D087-2E56-4F7F-7B042302018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889352" y="2973354"/>
              <a:ext cx="344546" cy="344546"/>
            </a:xfrm>
            <a:prstGeom prst="rect">
              <a:avLst/>
            </a:prstGeom>
          </p:spPr>
        </p:pic>
      </p:grpSp>
    </p:spTree>
    <p:extLst>
      <p:ext uri="{BB962C8B-B14F-4D97-AF65-F5344CB8AC3E}">
        <p14:creationId xmlns:p14="http://schemas.microsoft.com/office/powerpoint/2010/main" val="4183261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0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6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6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64"/>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6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72"/>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63" grpId="0" animBg="1"/>
      <p:bldP spid="64" grpId="0" animBg="1"/>
      <p:bldP spid="65" grpId="0" animBg="1"/>
      <p:bldP spid="66" grpId="0"/>
      <p:bldP spid="67" grpId="0"/>
      <p:bldP spid="68" grpId="0"/>
      <p:bldP spid="69" grpId="0" animBg="1"/>
      <p:bldP spid="70" grpId="0" animBg="1"/>
      <p:bldP spid="71" grpId="0" animBg="1"/>
      <p:bldP spid="72" grpId="0" animBg="1"/>
      <p:bldP spid="10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8C0D70-ED3E-7492-0EC7-2E101FA2D9B1}"/>
              </a:ext>
            </a:extLst>
          </p:cNvPr>
          <p:cNvSpPr>
            <a:spLocks noGrp="1"/>
          </p:cNvSpPr>
          <p:nvPr>
            <p:ph type="title"/>
          </p:nvPr>
        </p:nvSpPr>
        <p:spPr>
          <a:xfrm>
            <a:off x="838200" y="365125"/>
            <a:ext cx="10515600" cy="904875"/>
          </a:xfrm>
        </p:spPr>
        <p:txBody>
          <a:bodyPr>
            <a:normAutofit/>
          </a:bodyPr>
          <a:lstStyle/>
          <a:p>
            <a:r>
              <a:rPr kumimoji="1" lang="en-US" altLang="zh-CN" sz="3600" dirty="0">
                <a:solidFill>
                  <a:srgbClr val="9B0000"/>
                </a:solidFill>
                <a:latin typeface="LANTINGHEI SC DEMIBOLD" panose="02000000000000000000" pitchFamily="2" charset="-122"/>
                <a:ea typeface="LANTINGHEI SC DEMIBOLD" panose="02000000000000000000" pitchFamily="2" charset="-122"/>
              </a:rPr>
              <a:t>Evaluation: setting</a:t>
            </a:r>
            <a:endParaRPr kumimoji="1" lang="zh-CN" altLang="en-US" sz="3600" dirty="0">
              <a:solidFill>
                <a:srgbClr val="9B0000"/>
              </a:solidFill>
              <a:latin typeface="LANTINGHEI SC DEMIBOLD" panose="02000000000000000000" pitchFamily="2" charset="-122"/>
              <a:ea typeface="LANTINGHEI SC DEMIBOLD" panose="02000000000000000000" pitchFamily="2" charset="-122"/>
            </a:endParaRPr>
          </a:p>
        </p:txBody>
      </p:sp>
      <p:sp>
        <p:nvSpPr>
          <p:cNvPr id="3" name="内容占位符 2">
            <a:extLst>
              <a:ext uri="{FF2B5EF4-FFF2-40B4-BE49-F238E27FC236}">
                <a16:creationId xmlns:a16="http://schemas.microsoft.com/office/drawing/2014/main" id="{1F4D07CD-0EB8-2E56-BE46-B817FA84038B}"/>
              </a:ext>
            </a:extLst>
          </p:cNvPr>
          <p:cNvSpPr>
            <a:spLocks noGrp="1"/>
          </p:cNvSpPr>
          <p:nvPr>
            <p:ph idx="1"/>
          </p:nvPr>
        </p:nvSpPr>
        <p:spPr>
          <a:xfrm>
            <a:off x="838200" y="1490133"/>
            <a:ext cx="10515600" cy="4686830"/>
          </a:xfrm>
        </p:spPr>
        <p:txBody>
          <a:bodyPr>
            <a:normAutofit/>
          </a:bodyPr>
          <a:lstStyle/>
          <a:p>
            <a:pPr marL="0" indent="0">
              <a:buNone/>
            </a:pPr>
            <a:r>
              <a:rPr kumimoji="1" lang="en-US" altLang="zh-CN" sz="2000" dirty="0">
                <a:latin typeface="Microsoft YaHei" panose="020B0503020204020204" pitchFamily="34" charset="-122"/>
                <a:ea typeface="Microsoft YaHei" panose="020B0503020204020204" pitchFamily="34" charset="-122"/>
              </a:rPr>
              <a:t>Devices and models:</a:t>
            </a:r>
          </a:p>
          <a:p>
            <a:pPr marL="0" indent="0">
              <a:buNone/>
            </a:pPr>
            <a:endParaRPr kumimoji="1" lang="en-US" altLang="zh-CN" sz="2000" dirty="0">
              <a:latin typeface="Microsoft YaHei" panose="020B0503020204020204" pitchFamily="34" charset="-122"/>
              <a:ea typeface="Microsoft YaHei" panose="020B0503020204020204" pitchFamily="34" charset="-122"/>
            </a:endParaRPr>
          </a:p>
          <a:p>
            <a:pPr marL="0" indent="0">
              <a:buNone/>
            </a:pPr>
            <a:endParaRPr kumimoji="1" lang="en-US" altLang="zh-CN" sz="2000" dirty="0">
              <a:latin typeface="Microsoft YaHei" panose="020B0503020204020204" pitchFamily="34" charset="-122"/>
              <a:ea typeface="Microsoft YaHei" panose="020B0503020204020204" pitchFamily="34" charset="-122"/>
            </a:endParaRPr>
          </a:p>
          <a:p>
            <a:pPr marL="0" indent="0">
              <a:buNone/>
            </a:pPr>
            <a:endParaRPr kumimoji="1" lang="en-US" altLang="zh-CN" sz="2000" dirty="0">
              <a:latin typeface="Microsoft YaHei" panose="020B0503020204020204" pitchFamily="34" charset="-122"/>
              <a:ea typeface="Microsoft YaHei" panose="020B0503020204020204" pitchFamily="34" charset="-122"/>
            </a:endParaRPr>
          </a:p>
          <a:p>
            <a:pPr marL="0" indent="0">
              <a:buNone/>
            </a:pPr>
            <a:endParaRPr kumimoji="1" lang="en-US" altLang="zh-CN" sz="2000" dirty="0">
              <a:latin typeface="Microsoft YaHei" panose="020B0503020204020204" pitchFamily="34" charset="-122"/>
              <a:ea typeface="Microsoft YaHei" panose="020B0503020204020204" pitchFamily="34" charset="-122"/>
            </a:endParaRPr>
          </a:p>
          <a:p>
            <a:pPr marL="0" indent="0">
              <a:buNone/>
            </a:pPr>
            <a:endParaRPr kumimoji="1" lang="en-US" altLang="zh-CN" sz="2000" dirty="0">
              <a:latin typeface="Microsoft YaHei" panose="020B0503020204020204" pitchFamily="34" charset="-122"/>
              <a:ea typeface="Microsoft YaHei" panose="020B0503020204020204" pitchFamily="34" charset="-122"/>
            </a:endParaRPr>
          </a:p>
          <a:p>
            <a:pPr marL="0" indent="0">
              <a:buNone/>
            </a:pPr>
            <a:r>
              <a:rPr kumimoji="1" lang="en-US" altLang="zh-CN" sz="2000" dirty="0">
                <a:latin typeface="Microsoft YaHei" panose="020B0503020204020204" pitchFamily="34" charset="-122"/>
                <a:ea typeface="Microsoft YaHei" panose="020B0503020204020204" pitchFamily="34" charset="-122"/>
              </a:rPr>
              <a:t>Baselines:</a:t>
            </a:r>
          </a:p>
          <a:p>
            <a:r>
              <a:rPr kumimoji="1" lang="en-US" altLang="zh-CN" sz="1800" dirty="0" err="1">
                <a:latin typeface="Microsoft YaHei" panose="020B0503020204020204" pitchFamily="34" charset="-122"/>
                <a:ea typeface="Microsoft YaHei" panose="020B0503020204020204" pitchFamily="34" charset="-122"/>
              </a:rPr>
              <a:t>vDNN</a:t>
            </a:r>
            <a:r>
              <a:rPr kumimoji="1" lang="en-US" altLang="zh-CN" sz="1800" baseline="30000" dirty="0">
                <a:latin typeface="Microsoft YaHei" panose="020B0503020204020204" pitchFamily="34" charset="-122"/>
                <a:ea typeface="Microsoft YaHei" panose="020B0503020204020204" pitchFamily="34" charset="-122"/>
              </a:rPr>
              <a:t>[1]</a:t>
            </a:r>
            <a:r>
              <a:rPr kumimoji="1" lang="en-US" altLang="zh-CN" sz="1800" dirty="0">
                <a:latin typeface="Microsoft YaHei" panose="020B0503020204020204" pitchFamily="34" charset="-122"/>
                <a:ea typeface="Microsoft YaHei" panose="020B0503020204020204" pitchFamily="34" charset="-122"/>
              </a:rPr>
              <a:t>: host-device memory swapping</a:t>
            </a:r>
          </a:p>
          <a:p>
            <a:r>
              <a:rPr kumimoji="1" lang="en-US" altLang="zh-CN" sz="1800" dirty="0">
                <a:latin typeface="Microsoft YaHei" panose="020B0503020204020204" pitchFamily="34" charset="-122"/>
                <a:ea typeface="Microsoft YaHei" panose="020B0503020204020204" pitchFamily="34" charset="-122"/>
              </a:rPr>
              <a:t>Sublinear</a:t>
            </a:r>
            <a:r>
              <a:rPr kumimoji="1" lang="en-US" altLang="zh-CN" sz="1800" baseline="30000" dirty="0">
                <a:latin typeface="Microsoft YaHei" panose="020B0503020204020204" pitchFamily="34" charset="-122"/>
                <a:ea typeface="Microsoft YaHei" panose="020B0503020204020204" pitchFamily="34" charset="-122"/>
              </a:rPr>
              <a:t>[2]</a:t>
            </a:r>
            <a:r>
              <a:rPr kumimoji="1" lang="en-US" altLang="zh-CN" sz="1800" dirty="0">
                <a:latin typeface="Microsoft YaHei" panose="020B0503020204020204" pitchFamily="34" charset="-122"/>
                <a:ea typeface="Microsoft YaHei" panose="020B0503020204020204" pitchFamily="34" charset="-122"/>
              </a:rPr>
              <a:t>: checkpoint-based recomputation</a:t>
            </a:r>
          </a:p>
          <a:p>
            <a:r>
              <a:rPr kumimoji="1" lang="en-US" altLang="zh-CN" sz="1800" dirty="0">
                <a:latin typeface="Microsoft YaHei" panose="020B0503020204020204" pitchFamily="34" charset="-122"/>
                <a:ea typeface="Microsoft YaHei" panose="020B0503020204020204" pitchFamily="34" charset="-122"/>
              </a:rPr>
              <a:t>Capuchin</a:t>
            </a:r>
            <a:r>
              <a:rPr kumimoji="1" lang="en-US" altLang="zh-CN" sz="1800" baseline="30000" dirty="0">
                <a:latin typeface="Microsoft YaHei" panose="020B0503020204020204" pitchFamily="34" charset="-122"/>
                <a:ea typeface="Microsoft YaHei" panose="020B0503020204020204" pitchFamily="34" charset="-122"/>
              </a:rPr>
              <a:t>[3]</a:t>
            </a:r>
            <a:r>
              <a:rPr kumimoji="1" lang="en-US" altLang="zh-CN" sz="1800" dirty="0">
                <a:latin typeface="Microsoft YaHei" panose="020B0503020204020204" pitchFamily="34" charset="-122"/>
                <a:ea typeface="Microsoft YaHei" panose="020B0503020204020204" pitchFamily="34" charset="-122"/>
              </a:rPr>
              <a:t>: tensor-based swapping and recomputation</a:t>
            </a:r>
          </a:p>
          <a:p>
            <a:r>
              <a:rPr kumimoji="1" lang="en-US" altLang="zh-CN" sz="1800" dirty="0">
                <a:latin typeface="Microsoft YaHei" panose="020B0503020204020204" pitchFamily="34" charset="-122"/>
                <a:ea typeface="Microsoft YaHei" panose="020B0503020204020204" pitchFamily="34" charset="-122"/>
              </a:rPr>
              <a:t>Ideal: ideal case that supposes memory is</a:t>
            </a:r>
            <a:r>
              <a:rPr kumimoji="1" lang="zh-CN" altLang="en-US" sz="1800" dirty="0">
                <a:latin typeface="Microsoft YaHei" panose="020B0503020204020204" pitchFamily="34" charset="-122"/>
                <a:ea typeface="Microsoft YaHei" panose="020B0503020204020204" pitchFamily="34" charset="-122"/>
              </a:rPr>
              <a:t> </a:t>
            </a:r>
            <a:r>
              <a:rPr kumimoji="1" lang="en-US" altLang="zh-CN" sz="1800" dirty="0">
                <a:latin typeface="Microsoft YaHei" panose="020B0503020204020204" pitchFamily="34" charset="-122"/>
                <a:ea typeface="Microsoft YaHei" panose="020B0503020204020204" pitchFamily="34" charset="-122"/>
              </a:rPr>
              <a:t>infinite</a:t>
            </a:r>
          </a:p>
          <a:p>
            <a:pPr marL="0" indent="0">
              <a:buNone/>
            </a:pPr>
            <a:endParaRPr kumimoji="1" lang="zh-CN" altLang="en-US" sz="2400" dirty="0">
              <a:latin typeface="Microsoft YaHei" panose="020B0503020204020204" pitchFamily="34" charset="-122"/>
              <a:ea typeface="Microsoft YaHei" panose="020B0503020204020204" pitchFamily="34" charset="-122"/>
            </a:endParaRPr>
          </a:p>
        </p:txBody>
      </p:sp>
      <p:graphicFrame>
        <p:nvGraphicFramePr>
          <p:cNvPr id="7" name="表格 7">
            <a:extLst>
              <a:ext uri="{FF2B5EF4-FFF2-40B4-BE49-F238E27FC236}">
                <a16:creationId xmlns:a16="http://schemas.microsoft.com/office/drawing/2014/main" id="{2186ED6F-AB56-71BC-92EC-81E4C4B547DB}"/>
              </a:ext>
            </a:extLst>
          </p:cNvPr>
          <p:cNvGraphicFramePr>
            <a:graphicFrameLocks noGrp="1"/>
          </p:cNvGraphicFramePr>
          <p:nvPr>
            <p:extLst>
              <p:ext uri="{D42A27DB-BD31-4B8C-83A1-F6EECF244321}">
                <p14:modId xmlns:p14="http://schemas.microsoft.com/office/powerpoint/2010/main" val="977051229"/>
              </p:ext>
            </p:extLst>
          </p:nvPr>
        </p:nvGraphicFramePr>
        <p:xfrm>
          <a:off x="1492505" y="1979348"/>
          <a:ext cx="5859273" cy="1689680"/>
        </p:xfrm>
        <a:graphic>
          <a:graphicData uri="http://schemas.openxmlformats.org/drawingml/2006/table">
            <a:tbl>
              <a:tblPr firstRow="1" bandRow="1">
                <a:tableStyleId>{5C22544A-7EE6-4342-B048-85BDC9FD1C3A}</a:tableStyleId>
              </a:tblPr>
              <a:tblGrid>
                <a:gridCol w="1953091">
                  <a:extLst>
                    <a:ext uri="{9D8B030D-6E8A-4147-A177-3AD203B41FA5}">
                      <a16:colId xmlns:a16="http://schemas.microsoft.com/office/drawing/2014/main" val="354040674"/>
                    </a:ext>
                  </a:extLst>
                </a:gridCol>
                <a:gridCol w="1953091">
                  <a:extLst>
                    <a:ext uri="{9D8B030D-6E8A-4147-A177-3AD203B41FA5}">
                      <a16:colId xmlns:a16="http://schemas.microsoft.com/office/drawing/2014/main" val="1736491496"/>
                    </a:ext>
                  </a:extLst>
                </a:gridCol>
                <a:gridCol w="1953091">
                  <a:extLst>
                    <a:ext uri="{9D8B030D-6E8A-4147-A177-3AD203B41FA5}">
                      <a16:colId xmlns:a16="http://schemas.microsoft.com/office/drawing/2014/main" val="1982078043"/>
                    </a:ext>
                  </a:extLst>
                </a:gridCol>
              </a:tblGrid>
              <a:tr h="33793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 altLang="zh-CN" sz="1400" b="1" kern="1200" dirty="0">
                          <a:solidFill>
                            <a:schemeClr val="lt1"/>
                          </a:solidFill>
                          <a:effectLst/>
                          <a:latin typeface="Microsoft YaHei" panose="020B0503020204020204" pitchFamily="34" charset="-122"/>
                          <a:ea typeface="Microsoft YaHei" panose="020B0503020204020204" pitchFamily="34" charset="-122"/>
                          <a:cs typeface="+mn-cs"/>
                        </a:rPr>
                        <a:t>Device </a:t>
                      </a:r>
                      <a:endParaRPr lang="en" altLang="zh-CN" sz="1400" dirty="0">
                        <a:latin typeface="Microsoft YaHei" panose="020B0503020204020204" pitchFamily="34" charset="-122"/>
                        <a:ea typeface="Microsoft YaHei" panose="020B0503020204020204" pitchFamily="34" charset="-122"/>
                      </a:endParaRPr>
                    </a:p>
                  </a:txBody>
                  <a:tcPr/>
                </a:tc>
                <a:tc>
                  <a:txBody>
                    <a:bodyPr/>
                    <a:lstStyle/>
                    <a:p>
                      <a:pPr algn="ctr"/>
                      <a:r>
                        <a:rPr lang="en-US" altLang="zh-CN" sz="1400" dirty="0">
                          <a:latin typeface="Microsoft YaHei" panose="020B0503020204020204" pitchFamily="34" charset="-122"/>
                          <a:ea typeface="Microsoft YaHei" panose="020B0503020204020204" pitchFamily="34" charset="-122"/>
                        </a:rPr>
                        <a:t>SoC</a:t>
                      </a:r>
                      <a:endParaRPr lang="zh-CN" altLang="en-US" sz="1400" dirty="0">
                        <a:latin typeface="Microsoft YaHei" panose="020B0503020204020204" pitchFamily="34" charset="-122"/>
                        <a:ea typeface="Microsoft YaHei" panose="020B0503020204020204" pitchFamily="34" charset="-122"/>
                      </a:endParaRPr>
                    </a:p>
                  </a:txBody>
                  <a:tcPr/>
                </a:tc>
                <a:tc>
                  <a:txBody>
                    <a:bodyPr/>
                    <a:lstStyle/>
                    <a:p>
                      <a:pPr algn="ctr"/>
                      <a:r>
                        <a:rPr lang="en-US" altLang="zh-CN" sz="1400" dirty="0">
                          <a:latin typeface="Microsoft YaHei" panose="020B0503020204020204" pitchFamily="34" charset="-122"/>
                          <a:ea typeface="Microsoft YaHei" panose="020B0503020204020204" pitchFamily="34" charset="-122"/>
                        </a:rPr>
                        <a:t>Memory</a:t>
                      </a:r>
                      <a:endParaRPr lang="zh-CN" altLang="en-US" sz="1400" dirty="0">
                        <a:latin typeface="Microsoft YaHei" panose="020B0503020204020204" pitchFamily="34" charset="-122"/>
                        <a:ea typeface="Microsoft YaHei" panose="020B0503020204020204" pitchFamily="34" charset="-122"/>
                      </a:endParaRPr>
                    </a:p>
                  </a:txBody>
                  <a:tcPr/>
                </a:tc>
                <a:extLst>
                  <a:ext uri="{0D108BD9-81ED-4DB2-BD59-A6C34878D82A}">
                    <a16:rowId xmlns:a16="http://schemas.microsoft.com/office/drawing/2014/main" val="3115825628"/>
                  </a:ext>
                </a:extLst>
              </a:tr>
              <a:tr h="337936">
                <a:tc>
                  <a:txBody>
                    <a:bodyPr/>
                    <a:lstStyle/>
                    <a:p>
                      <a:pPr algn="ctr"/>
                      <a:r>
                        <a:rPr lang="en-US" altLang="zh-CN" sz="1400" dirty="0">
                          <a:latin typeface="Microsoft YaHei" panose="020B0503020204020204" pitchFamily="34" charset="-122"/>
                          <a:ea typeface="Microsoft YaHei" panose="020B0503020204020204" pitchFamily="34" charset="-122"/>
                        </a:rPr>
                        <a:t>Samsung Note10</a:t>
                      </a:r>
                      <a:endParaRPr lang="zh-CN" altLang="en-US" sz="1400" dirty="0">
                        <a:latin typeface="Microsoft YaHei" panose="020B0503020204020204" pitchFamily="34" charset="-122"/>
                        <a:ea typeface="Microsoft YaHei" panose="020B0503020204020204" pitchFamily="34" charset="-122"/>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 altLang="zh-CN" sz="1400" kern="1200" dirty="0" err="1">
                          <a:solidFill>
                            <a:schemeClr val="dk1"/>
                          </a:solidFill>
                          <a:effectLst/>
                          <a:latin typeface="Microsoft YaHei" panose="020B0503020204020204" pitchFamily="34" charset="-122"/>
                          <a:ea typeface="Microsoft YaHei" panose="020B0503020204020204" pitchFamily="34" charset="-122"/>
                          <a:cs typeface="+mn-cs"/>
                        </a:rPr>
                        <a:t>SnapDragon</a:t>
                      </a:r>
                      <a:r>
                        <a:rPr lang="en" altLang="zh-CN" sz="1400" kern="1200" dirty="0">
                          <a:solidFill>
                            <a:schemeClr val="dk1"/>
                          </a:solidFill>
                          <a:effectLst/>
                          <a:latin typeface="Microsoft YaHei" panose="020B0503020204020204" pitchFamily="34" charset="-122"/>
                          <a:ea typeface="Microsoft YaHei" panose="020B0503020204020204" pitchFamily="34" charset="-122"/>
                          <a:cs typeface="+mn-cs"/>
                        </a:rPr>
                        <a:t> 855</a:t>
                      </a:r>
                      <a:endParaRPr lang="en" altLang="zh-CN" sz="1400" dirty="0">
                        <a:latin typeface="Microsoft YaHei" panose="020B0503020204020204" pitchFamily="34" charset="-122"/>
                        <a:ea typeface="Microsoft YaHei" panose="020B0503020204020204" pitchFamily="34" charset="-122"/>
                      </a:endParaRPr>
                    </a:p>
                  </a:txBody>
                  <a:tcPr/>
                </a:tc>
                <a:tc>
                  <a:txBody>
                    <a:bodyPr/>
                    <a:lstStyle/>
                    <a:p>
                      <a:pPr algn="ctr"/>
                      <a:r>
                        <a:rPr lang="en-US" altLang="zh-CN" sz="1400" dirty="0">
                          <a:latin typeface="Microsoft YaHei" panose="020B0503020204020204" pitchFamily="34" charset="-122"/>
                          <a:ea typeface="Microsoft YaHei" panose="020B0503020204020204" pitchFamily="34" charset="-122"/>
                        </a:rPr>
                        <a:t>8GB</a:t>
                      </a:r>
                      <a:endParaRPr lang="zh-CN" altLang="en-US" sz="1400" dirty="0">
                        <a:latin typeface="Microsoft YaHei" panose="020B0503020204020204" pitchFamily="34" charset="-122"/>
                        <a:ea typeface="Microsoft YaHei" panose="020B0503020204020204" pitchFamily="34" charset="-122"/>
                      </a:endParaRPr>
                    </a:p>
                  </a:txBody>
                  <a:tcPr/>
                </a:tc>
                <a:extLst>
                  <a:ext uri="{0D108BD9-81ED-4DB2-BD59-A6C34878D82A}">
                    <a16:rowId xmlns:a16="http://schemas.microsoft.com/office/drawing/2014/main" val="4092657795"/>
                  </a:ext>
                </a:extLst>
              </a:tr>
              <a:tr h="33793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 altLang="zh-CN" sz="1400" kern="1200" dirty="0">
                          <a:solidFill>
                            <a:schemeClr val="dk1"/>
                          </a:solidFill>
                          <a:effectLst/>
                          <a:latin typeface="Microsoft YaHei" panose="020B0503020204020204" pitchFamily="34" charset="-122"/>
                          <a:ea typeface="Microsoft YaHei" panose="020B0503020204020204" pitchFamily="34" charset="-122"/>
                          <a:cs typeface="+mn-cs"/>
                        </a:rPr>
                        <a:t>Meizu 16T </a:t>
                      </a:r>
                      <a:endParaRPr lang="en" altLang="zh-CN" sz="1400" dirty="0">
                        <a:latin typeface="Microsoft YaHei" panose="020B0503020204020204" pitchFamily="34" charset="-122"/>
                        <a:ea typeface="Microsoft YaHei" panose="020B0503020204020204" pitchFamily="34" charset="-122"/>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 altLang="zh-CN" sz="1400" kern="1200" dirty="0" err="1">
                          <a:solidFill>
                            <a:schemeClr val="dk1"/>
                          </a:solidFill>
                          <a:effectLst/>
                          <a:latin typeface="Microsoft YaHei" panose="020B0503020204020204" pitchFamily="34" charset="-122"/>
                          <a:ea typeface="Microsoft YaHei" panose="020B0503020204020204" pitchFamily="34" charset="-122"/>
                          <a:cs typeface="+mn-cs"/>
                        </a:rPr>
                        <a:t>SnapDragon</a:t>
                      </a:r>
                      <a:r>
                        <a:rPr lang="en" altLang="zh-CN" sz="1400" kern="1200" dirty="0">
                          <a:solidFill>
                            <a:schemeClr val="dk1"/>
                          </a:solidFill>
                          <a:effectLst/>
                          <a:latin typeface="Microsoft YaHei" panose="020B0503020204020204" pitchFamily="34" charset="-122"/>
                          <a:ea typeface="Microsoft YaHei" panose="020B0503020204020204" pitchFamily="34" charset="-122"/>
                          <a:cs typeface="+mn-cs"/>
                        </a:rPr>
                        <a:t> 855</a:t>
                      </a:r>
                      <a:endParaRPr lang="en" altLang="zh-CN" sz="1400" dirty="0">
                        <a:latin typeface="Microsoft YaHei" panose="020B0503020204020204" pitchFamily="34" charset="-122"/>
                        <a:ea typeface="Microsoft YaHei" panose="020B0503020204020204" pitchFamily="34" charset="-122"/>
                      </a:endParaRPr>
                    </a:p>
                  </a:txBody>
                  <a:tcPr/>
                </a:tc>
                <a:tc>
                  <a:txBody>
                    <a:bodyPr/>
                    <a:lstStyle/>
                    <a:p>
                      <a:pPr algn="ctr"/>
                      <a:r>
                        <a:rPr lang="en-US" altLang="zh-CN" sz="1400" dirty="0">
                          <a:latin typeface="Microsoft YaHei" panose="020B0503020204020204" pitchFamily="34" charset="-122"/>
                          <a:ea typeface="Microsoft YaHei" panose="020B0503020204020204" pitchFamily="34" charset="-122"/>
                        </a:rPr>
                        <a:t>6GB</a:t>
                      </a:r>
                      <a:endParaRPr lang="zh-CN" altLang="en-US" sz="1400" dirty="0">
                        <a:latin typeface="Microsoft YaHei" panose="020B0503020204020204" pitchFamily="34" charset="-122"/>
                        <a:ea typeface="Microsoft YaHei" panose="020B0503020204020204" pitchFamily="34" charset="-122"/>
                      </a:endParaRPr>
                    </a:p>
                  </a:txBody>
                  <a:tcPr/>
                </a:tc>
                <a:extLst>
                  <a:ext uri="{0D108BD9-81ED-4DB2-BD59-A6C34878D82A}">
                    <a16:rowId xmlns:a16="http://schemas.microsoft.com/office/drawing/2014/main" val="227601640"/>
                  </a:ext>
                </a:extLst>
              </a:tr>
              <a:tr h="337936">
                <a:tc>
                  <a:txBody>
                    <a:bodyPr/>
                    <a:lstStyle/>
                    <a:p>
                      <a:pPr algn="ctr"/>
                      <a:r>
                        <a:rPr lang="en-US" altLang="zh-CN" sz="1400" dirty="0">
                          <a:latin typeface="Microsoft YaHei" panose="020B0503020204020204" pitchFamily="34" charset="-122"/>
                          <a:ea typeface="Microsoft YaHei" panose="020B0503020204020204" pitchFamily="34" charset="-122"/>
                        </a:rPr>
                        <a:t>Redmi Note9 Pro</a:t>
                      </a:r>
                      <a:endParaRPr lang="zh-CN" altLang="en-US" sz="1400" dirty="0">
                        <a:latin typeface="Microsoft YaHei" panose="020B0503020204020204" pitchFamily="34" charset="-122"/>
                        <a:ea typeface="Microsoft YaHei" panose="020B0503020204020204" pitchFamily="34" charset="-122"/>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 altLang="zh-CN" sz="1400" kern="1200" dirty="0" err="1">
                          <a:solidFill>
                            <a:schemeClr val="dk1"/>
                          </a:solidFill>
                          <a:effectLst/>
                          <a:latin typeface="Microsoft YaHei" panose="020B0503020204020204" pitchFamily="34" charset="-122"/>
                          <a:ea typeface="Microsoft YaHei" panose="020B0503020204020204" pitchFamily="34" charset="-122"/>
                          <a:cs typeface="+mn-cs"/>
                        </a:rPr>
                        <a:t>SnapDragon</a:t>
                      </a:r>
                      <a:r>
                        <a:rPr lang="en" altLang="zh-CN" sz="1400" kern="1200" dirty="0">
                          <a:solidFill>
                            <a:schemeClr val="dk1"/>
                          </a:solidFill>
                          <a:effectLst/>
                          <a:latin typeface="Microsoft YaHei" panose="020B0503020204020204" pitchFamily="34" charset="-122"/>
                          <a:ea typeface="Microsoft YaHei" panose="020B0503020204020204" pitchFamily="34" charset="-122"/>
                          <a:cs typeface="+mn-cs"/>
                        </a:rPr>
                        <a:t> 720</a:t>
                      </a:r>
                      <a:endParaRPr lang="en" altLang="zh-CN" sz="1400" dirty="0">
                        <a:latin typeface="Microsoft YaHei" panose="020B0503020204020204" pitchFamily="34" charset="-122"/>
                        <a:ea typeface="Microsoft YaHei" panose="020B0503020204020204" pitchFamily="34" charset="-122"/>
                      </a:endParaRPr>
                    </a:p>
                  </a:txBody>
                  <a:tcPr/>
                </a:tc>
                <a:tc>
                  <a:txBody>
                    <a:bodyPr/>
                    <a:lstStyle/>
                    <a:p>
                      <a:pPr algn="ctr"/>
                      <a:r>
                        <a:rPr lang="en-US" altLang="zh-CN" sz="1400" dirty="0">
                          <a:latin typeface="Microsoft YaHei" panose="020B0503020204020204" pitchFamily="34" charset="-122"/>
                          <a:ea typeface="Microsoft YaHei" panose="020B0503020204020204" pitchFamily="34" charset="-122"/>
                        </a:rPr>
                        <a:t>6GB</a:t>
                      </a:r>
                      <a:endParaRPr lang="zh-CN" altLang="en-US" sz="1400" dirty="0">
                        <a:latin typeface="Microsoft YaHei" panose="020B0503020204020204" pitchFamily="34" charset="-122"/>
                        <a:ea typeface="Microsoft YaHei" panose="020B0503020204020204" pitchFamily="34" charset="-122"/>
                      </a:endParaRPr>
                    </a:p>
                  </a:txBody>
                  <a:tcPr/>
                </a:tc>
                <a:extLst>
                  <a:ext uri="{0D108BD9-81ED-4DB2-BD59-A6C34878D82A}">
                    <a16:rowId xmlns:a16="http://schemas.microsoft.com/office/drawing/2014/main" val="1566934585"/>
                  </a:ext>
                </a:extLst>
              </a:tr>
              <a:tr h="33793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 altLang="zh-CN" sz="1400" kern="1200" dirty="0">
                          <a:solidFill>
                            <a:schemeClr val="dk1"/>
                          </a:solidFill>
                          <a:effectLst/>
                          <a:latin typeface="Microsoft YaHei" panose="020B0503020204020204" pitchFamily="34" charset="-122"/>
                          <a:ea typeface="Microsoft YaHei" panose="020B0503020204020204" pitchFamily="34" charset="-122"/>
                          <a:cs typeface="+mn-cs"/>
                        </a:rPr>
                        <a:t>Redmi Note8 </a:t>
                      </a:r>
                      <a:endParaRPr lang="en" altLang="zh-CN" sz="1400" dirty="0">
                        <a:latin typeface="Microsoft YaHei" panose="020B0503020204020204" pitchFamily="34" charset="-122"/>
                        <a:ea typeface="Microsoft YaHei" panose="020B0503020204020204" pitchFamily="34" charset="-122"/>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 altLang="zh-CN" sz="1400" kern="1200" dirty="0" err="1">
                          <a:solidFill>
                            <a:schemeClr val="dk1"/>
                          </a:solidFill>
                          <a:effectLst/>
                          <a:latin typeface="Microsoft YaHei" panose="020B0503020204020204" pitchFamily="34" charset="-122"/>
                          <a:ea typeface="Microsoft YaHei" panose="020B0503020204020204" pitchFamily="34" charset="-122"/>
                          <a:cs typeface="+mn-cs"/>
                        </a:rPr>
                        <a:t>SnapDragon</a:t>
                      </a:r>
                      <a:r>
                        <a:rPr lang="en" altLang="zh-CN" sz="1400" kern="1200" dirty="0">
                          <a:solidFill>
                            <a:schemeClr val="dk1"/>
                          </a:solidFill>
                          <a:effectLst/>
                          <a:latin typeface="Microsoft YaHei" panose="020B0503020204020204" pitchFamily="34" charset="-122"/>
                          <a:ea typeface="Microsoft YaHei" panose="020B0503020204020204" pitchFamily="34" charset="-122"/>
                          <a:cs typeface="+mn-cs"/>
                        </a:rPr>
                        <a:t> 655</a:t>
                      </a:r>
                      <a:endParaRPr lang="en" altLang="zh-CN" sz="1400" dirty="0">
                        <a:latin typeface="Microsoft YaHei" panose="020B0503020204020204" pitchFamily="34" charset="-122"/>
                        <a:ea typeface="Microsoft YaHei" panose="020B0503020204020204" pitchFamily="34" charset="-122"/>
                      </a:endParaRPr>
                    </a:p>
                  </a:txBody>
                  <a:tcPr/>
                </a:tc>
                <a:tc>
                  <a:txBody>
                    <a:bodyPr/>
                    <a:lstStyle/>
                    <a:p>
                      <a:pPr algn="ctr"/>
                      <a:r>
                        <a:rPr lang="en-US" altLang="zh-CN" sz="1400" dirty="0">
                          <a:latin typeface="Microsoft YaHei" panose="020B0503020204020204" pitchFamily="34" charset="-122"/>
                          <a:ea typeface="Microsoft YaHei" panose="020B0503020204020204" pitchFamily="34" charset="-122"/>
                        </a:rPr>
                        <a:t>4GB</a:t>
                      </a:r>
                      <a:endParaRPr lang="zh-CN" altLang="en-US" sz="1400" dirty="0">
                        <a:latin typeface="Microsoft YaHei" panose="020B0503020204020204" pitchFamily="34" charset="-122"/>
                        <a:ea typeface="Microsoft YaHei" panose="020B0503020204020204" pitchFamily="34" charset="-122"/>
                      </a:endParaRPr>
                    </a:p>
                  </a:txBody>
                  <a:tcPr/>
                </a:tc>
                <a:extLst>
                  <a:ext uri="{0D108BD9-81ED-4DB2-BD59-A6C34878D82A}">
                    <a16:rowId xmlns:a16="http://schemas.microsoft.com/office/drawing/2014/main" val="1785674524"/>
                  </a:ext>
                </a:extLst>
              </a:tr>
            </a:tbl>
          </a:graphicData>
        </a:graphic>
      </p:graphicFrame>
      <p:graphicFrame>
        <p:nvGraphicFramePr>
          <p:cNvPr id="8" name="表格 7">
            <a:extLst>
              <a:ext uri="{FF2B5EF4-FFF2-40B4-BE49-F238E27FC236}">
                <a16:creationId xmlns:a16="http://schemas.microsoft.com/office/drawing/2014/main" id="{CD937A14-D2C1-7B2D-E0A0-30A8430C613F}"/>
              </a:ext>
            </a:extLst>
          </p:cNvPr>
          <p:cNvGraphicFramePr>
            <a:graphicFrameLocks noGrp="1"/>
          </p:cNvGraphicFramePr>
          <p:nvPr>
            <p:extLst>
              <p:ext uri="{D42A27DB-BD31-4B8C-83A1-F6EECF244321}">
                <p14:modId xmlns:p14="http://schemas.microsoft.com/office/powerpoint/2010/main" val="1967603129"/>
              </p:ext>
            </p:extLst>
          </p:nvPr>
        </p:nvGraphicFramePr>
        <p:xfrm>
          <a:off x="7417816" y="1979348"/>
          <a:ext cx="3811016" cy="1689680"/>
        </p:xfrm>
        <a:graphic>
          <a:graphicData uri="http://schemas.openxmlformats.org/drawingml/2006/table">
            <a:tbl>
              <a:tblPr firstRow="1" bandRow="1">
                <a:tableStyleId>{5C22544A-7EE6-4342-B048-85BDC9FD1C3A}</a:tableStyleId>
              </a:tblPr>
              <a:tblGrid>
                <a:gridCol w="1905508">
                  <a:extLst>
                    <a:ext uri="{9D8B030D-6E8A-4147-A177-3AD203B41FA5}">
                      <a16:colId xmlns:a16="http://schemas.microsoft.com/office/drawing/2014/main" val="354040674"/>
                    </a:ext>
                  </a:extLst>
                </a:gridCol>
                <a:gridCol w="1905508">
                  <a:extLst>
                    <a:ext uri="{9D8B030D-6E8A-4147-A177-3AD203B41FA5}">
                      <a16:colId xmlns:a16="http://schemas.microsoft.com/office/drawing/2014/main" val="1736491496"/>
                    </a:ext>
                  </a:extLst>
                </a:gridCol>
              </a:tblGrid>
              <a:tr h="337936">
                <a:tc>
                  <a:txBody>
                    <a:bodyPr/>
                    <a:lstStyle/>
                    <a:p>
                      <a:pPr algn="ctr"/>
                      <a:r>
                        <a:rPr lang="en-US" altLang="zh-CN" sz="1400" dirty="0">
                          <a:latin typeface="Microsoft YaHei" panose="020B0503020204020204" pitchFamily="34" charset="-122"/>
                          <a:ea typeface="Microsoft YaHei" panose="020B0503020204020204" pitchFamily="34" charset="-122"/>
                        </a:rPr>
                        <a:t>Model</a:t>
                      </a:r>
                      <a:endParaRPr lang="zh-CN" altLang="en-US" sz="1400" dirty="0">
                        <a:latin typeface="Microsoft YaHei" panose="020B0503020204020204" pitchFamily="34" charset="-122"/>
                        <a:ea typeface="Microsoft YaHei" panose="020B0503020204020204" pitchFamily="34" charset="-122"/>
                      </a:endParaRPr>
                    </a:p>
                  </a:txBody>
                  <a:tcPr/>
                </a:tc>
                <a:tc>
                  <a:txBody>
                    <a:bodyPr/>
                    <a:lstStyle/>
                    <a:p>
                      <a:pPr algn="ctr"/>
                      <a:r>
                        <a:rPr lang="en-US" altLang="zh-CN" sz="1400" dirty="0">
                          <a:latin typeface="Microsoft YaHei" panose="020B0503020204020204" pitchFamily="34" charset="-122"/>
                          <a:ea typeface="Microsoft YaHei" panose="020B0503020204020204" pitchFamily="34" charset="-122"/>
                        </a:rPr>
                        <a:t>Parameters</a:t>
                      </a:r>
                      <a:endParaRPr lang="zh-CN" altLang="en-US" sz="1400" dirty="0">
                        <a:latin typeface="Microsoft YaHei" panose="020B0503020204020204" pitchFamily="34" charset="-122"/>
                        <a:ea typeface="Microsoft YaHei" panose="020B0503020204020204" pitchFamily="34" charset="-122"/>
                      </a:endParaRPr>
                    </a:p>
                  </a:txBody>
                  <a:tcPr/>
                </a:tc>
                <a:extLst>
                  <a:ext uri="{0D108BD9-81ED-4DB2-BD59-A6C34878D82A}">
                    <a16:rowId xmlns:a16="http://schemas.microsoft.com/office/drawing/2014/main" val="3115825628"/>
                  </a:ext>
                </a:extLst>
              </a:tr>
              <a:tr h="337936">
                <a:tc>
                  <a:txBody>
                    <a:bodyPr/>
                    <a:lstStyle/>
                    <a:p>
                      <a:pPr algn="ctr"/>
                      <a:r>
                        <a:rPr lang="en-US" altLang="zh-CN" sz="1400" dirty="0">
                          <a:latin typeface="Microsoft YaHei" panose="020B0503020204020204" pitchFamily="34" charset="-122"/>
                          <a:ea typeface="Microsoft YaHei" panose="020B0503020204020204" pitchFamily="34" charset="-122"/>
                        </a:rPr>
                        <a:t>MobileNetV1</a:t>
                      </a:r>
                      <a:endParaRPr lang="zh-CN" altLang="en-US" sz="1400" dirty="0">
                        <a:latin typeface="Microsoft YaHei" panose="020B0503020204020204" pitchFamily="34" charset="-122"/>
                        <a:ea typeface="Microsoft YaHei" panose="020B0503020204020204" pitchFamily="34" charset="-122"/>
                      </a:endParaRPr>
                    </a:p>
                  </a:txBody>
                  <a:tcPr/>
                </a:tc>
                <a:tc>
                  <a:txBody>
                    <a:bodyPr/>
                    <a:lstStyle/>
                    <a:p>
                      <a:pPr algn="ctr"/>
                      <a:r>
                        <a:rPr lang="en-US" altLang="zh-CN" sz="1400" dirty="0">
                          <a:latin typeface="Microsoft YaHei" panose="020B0503020204020204" pitchFamily="34" charset="-122"/>
                          <a:ea typeface="Microsoft YaHei" panose="020B0503020204020204" pitchFamily="34" charset="-122"/>
                        </a:rPr>
                        <a:t>3.3M</a:t>
                      </a:r>
                    </a:p>
                  </a:txBody>
                  <a:tcPr/>
                </a:tc>
                <a:extLst>
                  <a:ext uri="{0D108BD9-81ED-4DB2-BD59-A6C34878D82A}">
                    <a16:rowId xmlns:a16="http://schemas.microsoft.com/office/drawing/2014/main" val="4092657795"/>
                  </a:ext>
                </a:extLst>
              </a:tr>
              <a:tr h="337936">
                <a:tc>
                  <a:txBody>
                    <a:bodyPr/>
                    <a:lstStyle/>
                    <a:p>
                      <a:pPr algn="ctr"/>
                      <a:r>
                        <a:rPr lang="en-US" altLang="zh-CN" sz="1400" dirty="0">
                          <a:latin typeface="Microsoft YaHei" panose="020B0503020204020204" pitchFamily="34" charset="-122"/>
                          <a:ea typeface="Microsoft YaHei" panose="020B0503020204020204" pitchFamily="34" charset="-122"/>
                        </a:rPr>
                        <a:t>MobileNetV2</a:t>
                      </a:r>
                      <a:endParaRPr lang="zh-CN" altLang="en-US" sz="1400" dirty="0">
                        <a:latin typeface="Microsoft YaHei" panose="020B0503020204020204" pitchFamily="34" charset="-122"/>
                        <a:ea typeface="Microsoft YaHei" panose="020B0503020204020204" pitchFamily="34" charset="-122"/>
                      </a:endParaRPr>
                    </a:p>
                  </a:txBody>
                  <a:tcPr/>
                </a:tc>
                <a:tc>
                  <a:txBody>
                    <a:bodyPr/>
                    <a:lstStyle/>
                    <a:p>
                      <a:pPr algn="ctr"/>
                      <a:r>
                        <a:rPr lang="en-US" altLang="zh-CN" sz="1400" dirty="0">
                          <a:latin typeface="Microsoft YaHei" panose="020B0503020204020204" pitchFamily="34" charset="-122"/>
                          <a:ea typeface="Microsoft YaHei" panose="020B0503020204020204" pitchFamily="34" charset="-122"/>
                        </a:rPr>
                        <a:t>2.4M</a:t>
                      </a:r>
                      <a:endParaRPr lang="zh-CN" altLang="en-US" sz="1400" dirty="0">
                        <a:latin typeface="Microsoft YaHei" panose="020B0503020204020204" pitchFamily="34" charset="-122"/>
                        <a:ea typeface="Microsoft YaHei" panose="020B0503020204020204" pitchFamily="34" charset="-122"/>
                      </a:endParaRPr>
                    </a:p>
                  </a:txBody>
                  <a:tcPr/>
                </a:tc>
                <a:extLst>
                  <a:ext uri="{0D108BD9-81ED-4DB2-BD59-A6C34878D82A}">
                    <a16:rowId xmlns:a16="http://schemas.microsoft.com/office/drawing/2014/main" val="227601640"/>
                  </a:ext>
                </a:extLst>
              </a:tr>
              <a:tr h="337936">
                <a:tc>
                  <a:txBody>
                    <a:bodyPr/>
                    <a:lstStyle/>
                    <a:p>
                      <a:pPr algn="ctr"/>
                      <a:r>
                        <a:rPr lang="en-US" altLang="zh-CN" sz="1400" dirty="0" err="1">
                          <a:latin typeface="Microsoft YaHei" panose="020B0503020204020204" pitchFamily="34" charset="-122"/>
                          <a:ea typeface="Microsoft YaHei" panose="020B0503020204020204" pitchFamily="34" charset="-122"/>
                        </a:rPr>
                        <a:t>SqueezeNet</a:t>
                      </a:r>
                      <a:endParaRPr lang="zh-CN" altLang="en-US" sz="1400" dirty="0">
                        <a:latin typeface="Microsoft YaHei" panose="020B0503020204020204" pitchFamily="34" charset="-122"/>
                        <a:ea typeface="Microsoft YaHei" panose="020B0503020204020204" pitchFamily="34" charset="-122"/>
                      </a:endParaRPr>
                    </a:p>
                  </a:txBody>
                  <a:tcPr/>
                </a:tc>
                <a:tc>
                  <a:txBody>
                    <a:bodyPr/>
                    <a:lstStyle/>
                    <a:p>
                      <a:pPr algn="ctr"/>
                      <a:r>
                        <a:rPr lang="en-US" altLang="zh-CN" sz="1400" dirty="0">
                          <a:latin typeface="Microsoft YaHei" panose="020B0503020204020204" pitchFamily="34" charset="-122"/>
                          <a:ea typeface="Microsoft YaHei" panose="020B0503020204020204" pitchFamily="34" charset="-122"/>
                        </a:rPr>
                        <a:t>0.8M</a:t>
                      </a:r>
                      <a:endParaRPr lang="zh-CN" altLang="en-US" sz="1400" dirty="0">
                        <a:latin typeface="Microsoft YaHei" panose="020B0503020204020204" pitchFamily="34" charset="-122"/>
                        <a:ea typeface="Microsoft YaHei" panose="020B0503020204020204" pitchFamily="34" charset="-122"/>
                      </a:endParaRPr>
                    </a:p>
                  </a:txBody>
                  <a:tcPr/>
                </a:tc>
                <a:extLst>
                  <a:ext uri="{0D108BD9-81ED-4DB2-BD59-A6C34878D82A}">
                    <a16:rowId xmlns:a16="http://schemas.microsoft.com/office/drawing/2014/main" val="1566934585"/>
                  </a:ext>
                </a:extLst>
              </a:tr>
              <a:tr h="337936">
                <a:tc>
                  <a:txBody>
                    <a:bodyPr/>
                    <a:lstStyle/>
                    <a:p>
                      <a:pPr algn="ctr"/>
                      <a:r>
                        <a:rPr lang="en-US" altLang="zh-CN" sz="1400" dirty="0">
                          <a:latin typeface="Microsoft YaHei" panose="020B0503020204020204" pitchFamily="34" charset="-122"/>
                          <a:ea typeface="Microsoft YaHei" panose="020B0503020204020204" pitchFamily="34" charset="-122"/>
                        </a:rPr>
                        <a:t>ResNet50</a:t>
                      </a:r>
                      <a:endParaRPr lang="zh-CN" altLang="en-US" sz="1400" dirty="0">
                        <a:latin typeface="Microsoft YaHei" panose="020B0503020204020204" pitchFamily="34" charset="-122"/>
                        <a:ea typeface="Microsoft YaHei" panose="020B0503020204020204" pitchFamily="34" charset="-122"/>
                      </a:endParaRPr>
                    </a:p>
                  </a:txBody>
                  <a:tcPr/>
                </a:tc>
                <a:tc>
                  <a:txBody>
                    <a:bodyPr/>
                    <a:lstStyle/>
                    <a:p>
                      <a:pPr algn="ctr"/>
                      <a:r>
                        <a:rPr lang="en-US" altLang="zh-CN" sz="1400" dirty="0">
                          <a:latin typeface="Microsoft YaHei" panose="020B0503020204020204" pitchFamily="34" charset="-122"/>
                          <a:ea typeface="Microsoft YaHei" panose="020B0503020204020204" pitchFamily="34" charset="-122"/>
                        </a:rPr>
                        <a:t>23.8M</a:t>
                      </a:r>
                      <a:endParaRPr lang="zh-CN" altLang="en-US" sz="1400" dirty="0">
                        <a:latin typeface="Microsoft YaHei" panose="020B0503020204020204" pitchFamily="34" charset="-122"/>
                        <a:ea typeface="Microsoft YaHei" panose="020B0503020204020204" pitchFamily="34" charset="-122"/>
                      </a:endParaRPr>
                    </a:p>
                  </a:txBody>
                  <a:tcPr/>
                </a:tc>
                <a:extLst>
                  <a:ext uri="{0D108BD9-81ED-4DB2-BD59-A6C34878D82A}">
                    <a16:rowId xmlns:a16="http://schemas.microsoft.com/office/drawing/2014/main" val="1785674524"/>
                  </a:ext>
                </a:extLst>
              </a:tr>
            </a:tbl>
          </a:graphicData>
        </a:graphic>
      </p:graphicFrame>
      <p:sp>
        <p:nvSpPr>
          <p:cNvPr id="4" name="矩形 3">
            <a:extLst>
              <a:ext uri="{FF2B5EF4-FFF2-40B4-BE49-F238E27FC236}">
                <a16:creationId xmlns:a16="http://schemas.microsoft.com/office/drawing/2014/main" id="{BCC89C99-5956-FB2F-3ABD-6AF184EAB1F8}"/>
              </a:ext>
            </a:extLst>
          </p:cNvPr>
          <p:cNvSpPr/>
          <p:nvPr/>
        </p:nvSpPr>
        <p:spPr>
          <a:xfrm>
            <a:off x="1816101" y="5928407"/>
            <a:ext cx="9061391" cy="646331"/>
          </a:xfrm>
          <a:prstGeom prst="rect">
            <a:avLst/>
          </a:prstGeom>
        </p:spPr>
        <p:txBody>
          <a:bodyPr wrap="none">
            <a:spAutoFit/>
          </a:bodyPr>
          <a:lstStyle/>
          <a:p>
            <a:r>
              <a:rPr lang="en" altLang="zh-CN" sz="1200" dirty="0">
                <a:solidFill>
                  <a:srgbClr val="222222"/>
                </a:solidFill>
                <a:latin typeface="Microsoft YaHei" panose="020B0503020204020204" pitchFamily="34" charset="-122"/>
                <a:ea typeface="Microsoft YaHei" panose="020B0503020204020204" pitchFamily="34" charset="-122"/>
              </a:rPr>
              <a:t>[1] </a:t>
            </a:r>
            <a:r>
              <a:rPr lang="en" altLang="zh-CN" sz="1200" dirty="0" err="1">
                <a:solidFill>
                  <a:srgbClr val="222222"/>
                </a:solidFill>
                <a:latin typeface="Microsoft YaHei" panose="020B0503020204020204" pitchFamily="34" charset="-122"/>
                <a:ea typeface="Microsoft YaHei" panose="020B0503020204020204" pitchFamily="34" charset="-122"/>
              </a:rPr>
              <a:t>Rhu</a:t>
            </a:r>
            <a:r>
              <a:rPr lang="en" altLang="zh-CN" sz="1200" dirty="0">
                <a:solidFill>
                  <a:srgbClr val="222222"/>
                </a:solidFill>
                <a:latin typeface="Microsoft YaHei" panose="020B0503020204020204" pitchFamily="34" charset="-122"/>
                <a:ea typeface="Microsoft YaHei" panose="020B0503020204020204" pitchFamily="34" charset="-122"/>
              </a:rPr>
              <a:t> et al. </a:t>
            </a:r>
            <a:r>
              <a:rPr lang="en" altLang="zh-CN" sz="1200" dirty="0" err="1">
                <a:latin typeface="Microsoft YaHei" panose="020B0503020204020204" pitchFamily="34" charset="-122"/>
                <a:ea typeface="Microsoft YaHei" panose="020B0503020204020204" pitchFamily="34" charset="-122"/>
              </a:rPr>
              <a:t>vDNN</a:t>
            </a:r>
            <a:r>
              <a:rPr lang="en" altLang="zh-CN" sz="1200" dirty="0">
                <a:latin typeface="Microsoft YaHei" panose="020B0503020204020204" pitchFamily="34" charset="-122"/>
                <a:ea typeface="Microsoft YaHei" panose="020B0503020204020204" pitchFamily="34" charset="-122"/>
              </a:rPr>
              <a:t>: Virtualized deep neural networks for scalable, memory-efficient neural network design. MICRO’ 16.</a:t>
            </a:r>
          </a:p>
          <a:p>
            <a:r>
              <a:rPr lang="en" altLang="zh-CN" sz="1200" dirty="0">
                <a:latin typeface="Microsoft YaHei" panose="020B0503020204020204" pitchFamily="34" charset="-122"/>
                <a:ea typeface="Microsoft YaHei" panose="020B0503020204020204" pitchFamily="34" charset="-122"/>
              </a:rPr>
              <a:t>[2] Chen et al. Training deep nets with sublinear memory cost. </a:t>
            </a:r>
            <a:r>
              <a:rPr lang="en" altLang="zh-CN" sz="1200" dirty="0" err="1">
                <a:latin typeface="Microsoft YaHei" panose="020B0503020204020204" pitchFamily="34" charset="-122"/>
                <a:ea typeface="Microsoft YaHei" panose="020B0503020204020204" pitchFamily="34" charset="-122"/>
              </a:rPr>
              <a:t>arXiv</a:t>
            </a:r>
            <a:r>
              <a:rPr lang="en" altLang="zh-CN" sz="1200" dirty="0">
                <a:latin typeface="Microsoft YaHei" panose="020B0503020204020204" pitchFamily="34" charset="-122"/>
                <a:ea typeface="Microsoft YaHei" panose="020B0503020204020204" pitchFamily="34" charset="-122"/>
              </a:rPr>
              <a:t>’ 16.</a:t>
            </a:r>
          </a:p>
          <a:p>
            <a:r>
              <a:rPr lang="en" altLang="zh-CN" sz="1200" dirty="0">
                <a:latin typeface="Microsoft YaHei" panose="020B0503020204020204" pitchFamily="34" charset="-122"/>
                <a:ea typeface="Microsoft YaHei" panose="020B0503020204020204" pitchFamily="34" charset="-122"/>
              </a:rPr>
              <a:t>[3] Peng et al. Capuchin: Tensor-based </a:t>
            </a:r>
            <a:r>
              <a:rPr lang="en" altLang="zh-CN" sz="1200" dirty="0" err="1">
                <a:latin typeface="Microsoft YaHei" panose="020B0503020204020204" pitchFamily="34" charset="-122"/>
                <a:ea typeface="Microsoft YaHei" panose="020B0503020204020204" pitchFamily="34" charset="-122"/>
              </a:rPr>
              <a:t>gpu</a:t>
            </a:r>
            <a:r>
              <a:rPr lang="en" altLang="zh-CN" sz="1200" dirty="0">
                <a:latin typeface="Microsoft YaHei" panose="020B0503020204020204" pitchFamily="34" charset="-122"/>
                <a:ea typeface="Microsoft YaHei" panose="020B0503020204020204" pitchFamily="34" charset="-122"/>
              </a:rPr>
              <a:t> memory management for deep learning. ASPLOS’ 20</a:t>
            </a:r>
          </a:p>
        </p:txBody>
      </p:sp>
    </p:spTree>
    <p:extLst>
      <p:ext uri="{BB962C8B-B14F-4D97-AF65-F5344CB8AC3E}">
        <p14:creationId xmlns:p14="http://schemas.microsoft.com/office/powerpoint/2010/main" val="642532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8" end="8"/>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9" end="9"/>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10" end="1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8C0D70-ED3E-7492-0EC7-2E101FA2D9B1}"/>
              </a:ext>
            </a:extLst>
          </p:cNvPr>
          <p:cNvSpPr>
            <a:spLocks noGrp="1"/>
          </p:cNvSpPr>
          <p:nvPr>
            <p:ph type="title"/>
          </p:nvPr>
        </p:nvSpPr>
        <p:spPr>
          <a:xfrm>
            <a:off x="838200" y="365125"/>
            <a:ext cx="10515600" cy="904875"/>
          </a:xfrm>
        </p:spPr>
        <p:txBody>
          <a:bodyPr>
            <a:normAutofit/>
          </a:bodyPr>
          <a:lstStyle/>
          <a:p>
            <a:r>
              <a:rPr kumimoji="1" lang="en-US" altLang="zh-CN" sz="3600" dirty="0">
                <a:solidFill>
                  <a:srgbClr val="9B0000"/>
                </a:solidFill>
                <a:latin typeface="LANTINGHEI SC DEMIBOLD" panose="02000000000000000000" pitchFamily="2" charset="-122"/>
                <a:ea typeface="LANTINGHEI SC DEMIBOLD" panose="02000000000000000000" pitchFamily="2" charset="-122"/>
              </a:rPr>
              <a:t>Evaluation: end2end</a:t>
            </a:r>
            <a:endParaRPr kumimoji="1" lang="zh-CN" altLang="en-US" sz="3600" dirty="0">
              <a:solidFill>
                <a:srgbClr val="9B0000"/>
              </a:solidFill>
              <a:latin typeface="LANTINGHEI SC DEMIBOLD" panose="02000000000000000000" pitchFamily="2" charset="-122"/>
              <a:ea typeface="LANTINGHEI SC DEMIBOLD" panose="02000000000000000000" pitchFamily="2" charset="-122"/>
            </a:endParaRPr>
          </a:p>
        </p:txBody>
      </p:sp>
      <p:sp>
        <p:nvSpPr>
          <p:cNvPr id="3" name="内容占位符 2">
            <a:extLst>
              <a:ext uri="{FF2B5EF4-FFF2-40B4-BE49-F238E27FC236}">
                <a16:creationId xmlns:a16="http://schemas.microsoft.com/office/drawing/2014/main" id="{1F4D07CD-0EB8-2E56-BE46-B817FA84038B}"/>
              </a:ext>
            </a:extLst>
          </p:cNvPr>
          <p:cNvSpPr>
            <a:spLocks noGrp="1"/>
          </p:cNvSpPr>
          <p:nvPr>
            <p:ph idx="1"/>
          </p:nvPr>
        </p:nvSpPr>
        <p:spPr>
          <a:xfrm>
            <a:off x="838200" y="1490133"/>
            <a:ext cx="10515600" cy="4686830"/>
          </a:xfrm>
        </p:spPr>
        <p:txBody>
          <a:bodyPr/>
          <a:lstStyle/>
          <a:p>
            <a:pPr>
              <a:buFont typeface="Wingdings" pitchFamily="2" charset="2"/>
              <a:buChar char="Ø"/>
            </a:pPr>
            <a:r>
              <a:rPr kumimoji="1" lang="en-US" altLang="zh-CN" dirty="0">
                <a:latin typeface="LANTINGHEI SC DEMIBOLD" panose="02000000000000000000" pitchFamily="2" charset="-122"/>
                <a:ea typeface="LANTINGHEI SC DEMIBOLD" panose="02000000000000000000" pitchFamily="2" charset="-122"/>
              </a:rPr>
              <a:t>Achieve larger batch size compared with baselines with same throughput</a:t>
            </a:r>
            <a:endParaRPr kumimoji="1" lang="zh-CN" altLang="en-US" dirty="0">
              <a:latin typeface="LANTINGHEI SC DEMIBOLD" panose="02000000000000000000" pitchFamily="2" charset="-122"/>
              <a:ea typeface="LANTINGHEI SC DEMIBOLD" panose="02000000000000000000" pitchFamily="2" charset="-122"/>
            </a:endParaRPr>
          </a:p>
        </p:txBody>
      </p:sp>
      <p:pic>
        <p:nvPicPr>
          <p:cNvPr id="4" name="图片 3">
            <a:extLst>
              <a:ext uri="{FF2B5EF4-FFF2-40B4-BE49-F238E27FC236}">
                <a16:creationId xmlns:a16="http://schemas.microsoft.com/office/drawing/2014/main" id="{67261F95-C6B0-B13E-A1EB-AB29E07ABBDB}"/>
              </a:ext>
            </a:extLst>
          </p:cNvPr>
          <p:cNvPicPr>
            <a:picLocks noChangeAspect="1"/>
          </p:cNvPicPr>
          <p:nvPr/>
        </p:nvPicPr>
        <p:blipFill>
          <a:blip r:embed="rId3"/>
          <a:stretch>
            <a:fillRect/>
          </a:stretch>
        </p:blipFill>
        <p:spPr>
          <a:xfrm>
            <a:off x="2851149" y="2775712"/>
            <a:ext cx="6816681" cy="2774696"/>
          </a:xfrm>
          <a:prstGeom prst="rect">
            <a:avLst/>
          </a:prstGeom>
        </p:spPr>
      </p:pic>
      <p:sp>
        <p:nvSpPr>
          <p:cNvPr id="5" name="左右箭头 4">
            <a:extLst>
              <a:ext uri="{FF2B5EF4-FFF2-40B4-BE49-F238E27FC236}">
                <a16:creationId xmlns:a16="http://schemas.microsoft.com/office/drawing/2014/main" id="{B7B759B9-3DC4-168C-329A-F89D7884F622}"/>
              </a:ext>
            </a:extLst>
          </p:cNvPr>
          <p:cNvSpPr/>
          <p:nvPr/>
        </p:nvSpPr>
        <p:spPr>
          <a:xfrm rot="5400000">
            <a:off x="8809434" y="3640451"/>
            <a:ext cx="1389814" cy="326979"/>
          </a:xfrm>
          <a:prstGeom prst="leftRightArrow">
            <a:avLst>
              <a:gd name="adj1" fmla="val 42308"/>
              <a:gd name="adj2" fmla="val 1923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084161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42"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out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8C0D70-ED3E-7492-0EC7-2E101FA2D9B1}"/>
              </a:ext>
            </a:extLst>
          </p:cNvPr>
          <p:cNvSpPr>
            <a:spLocks noGrp="1"/>
          </p:cNvSpPr>
          <p:nvPr>
            <p:ph type="title"/>
          </p:nvPr>
        </p:nvSpPr>
        <p:spPr>
          <a:xfrm>
            <a:off x="838200" y="365125"/>
            <a:ext cx="10515600" cy="904875"/>
          </a:xfrm>
        </p:spPr>
        <p:txBody>
          <a:bodyPr>
            <a:normAutofit/>
          </a:bodyPr>
          <a:lstStyle/>
          <a:p>
            <a:r>
              <a:rPr kumimoji="1" lang="en-US" altLang="zh-CN" sz="3600" dirty="0">
                <a:solidFill>
                  <a:srgbClr val="9B0000"/>
                </a:solidFill>
                <a:latin typeface="LANTINGHEI SC DEMIBOLD" panose="02000000000000000000" pitchFamily="2" charset="-122"/>
                <a:ea typeface="LANTINGHEI SC DEMIBOLD" panose="02000000000000000000" pitchFamily="2" charset="-122"/>
              </a:rPr>
              <a:t>Evaluation: end2end</a:t>
            </a:r>
            <a:endParaRPr kumimoji="1" lang="zh-CN" altLang="en-US" sz="3600" dirty="0">
              <a:solidFill>
                <a:srgbClr val="9B0000"/>
              </a:solidFill>
              <a:latin typeface="LANTINGHEI SC DEMIBOLD" panose="02000000000000000000" pitchFamily="2" charset="-122"/>
              <a:ea typeface="LANTINGHEI SC DEMIBOLD" panose="02000000000000000000" pitchFamily="2" charset="-122"/>
            </a:endParaRPr>
          </a:p>
        </p:txBody>
      </p:sp>
      <p:sp>
        <p:nvSpPr>
          <p:cNvPr id="3" name="内容占位符 2">
            <a:extLst>
              <a:ext uri="{FF2B5EF4-FFF2-40B4-BE49-F238E27FC236}">
                <a16:creationId xmlns:a16="http://schemas.microsoft.com/office/drawing/2014/main" id="{1F4D07CD-0EB8-2E56-BE46-B817FA84038B}"/>
              </a:ext>
            </a:extLst>
          </p:cNvPr>
          <p:cNvSpPr>
            <a:spLocks noGrp="1"/>
          </p:cNvSpPr>
          <p:nvPr>
            <p:ph idx="1"/>
          </p:nvPr>
        </p:nvSpPr>
        <p:spPr>
          <a:xfrm>
            <a:off x="838200" y="1490133"/>
            <a:ext cx="10637520" cy="4686830"/>
          </a:xfrm>
        </p:spPr>
        <p:txBody>
          <a:bodyPr/>
          <a:lstStyle/>
          <a:p>
            <a:r>
              <a:rPr kumimoji="1" lang="en-US" altLang="zh-CN" dirty="0">
                <a:solidFill>
                  <a:schemeClr val="bg1">
                    <a:lumMod val="50000"/>
                  </a:schemeClr>
                </a:solidFill>
                <a:latin typeface="Microsoft YaHei" panose="020B0503020204020204" pitchFamily="34" charset="-122"/>
                <a:ea typeface="Microsoft YaHei" panose="020B0503020204020204" pitchFamily="34" charset="-122"/>
              </a:rPr>
              <a:t>Achieve much larger batch size with same throughput</a:t>
            </a:r>
          </a:p>
          <a:p>
            <a:r>
              <a:rPr kumimoji="1" lang="en-US" altLang="zh-CN" dirty="0">
                <a:latin typeface="Microsoft YaHei" panose="020B0503020204020204" pitchFamily="34" charset="-122"/>
                <a:ea typeface="Microsoft YaHei" panose="020B0503020204020204" pitchFamily="34" charset="-122"/>
              </a:rPr>
              <a:t>Achieve much higher throughput with same batch size</a:t>
            </a:r>
            <a:endParaRPr kumimoji="1" lang="zh-CN" altLang="en-US" dirty="0">
              <a:latin typeface="Microsoft YaHei" panose="020B0503020204020204" pitchFamily="34" charset="-122"/>
              <a:ea typeface="Microsoft YaHei" panose="020B0503020204020204" pitchFamily="34" charset="-122"/>
            </a:endParaRPr>
          </a:p>
          <a:p>
            <a:endParaRPr kumimoji="1" lang="zh-CN" altLang="en-US" dirty="0">
              <a:latin typeface="Microsoft YaHei" panose="020B0503020204020204" pitchFamily="34" charset="-122"/>
              <a:ea typeface="Microsoft YaHei" panose="020B0503020204020204" pitchFamily="34" charset="-122"/>
            </a:endParaRPr>
          </a:p>
        </p:txBody>
      </p:sp>
      <p:pic>
        <p:nvPicPr>
          <p:cNvPr id="4" name="图片 3">
            <a:extLst>
              <a:ext uri="{FF2B5EF4-FFF2-40B4-BE49-F238E27FC236}">
                <a16:creationId xmlns:a16="http://schemas.microsoft.com/office/drawing/2014/main" id="{7D93641C-9699-BDBD-59FC-FB4CD522004F}"/>
              </a:ext>
            </a:extLst>
          </p:cNvPr>
          <p:cNvPicPr>
            <a:picLocks noChangeAspect="1"/>
          </p:cNvPicPr>
          <p:nvPr/>
        </p:nvPicPr>
        <p:blipFill>
          <a:blip r:embed="rId3"/>
          <a:stretch>
            <a:fillRect/>
          </a:stretch>
        </p:blipFill>
        <p:spPr>
          <a:xfrm>
            <a:off x="3171635" y="3118801"/>
            <a:ext cx="6059932" cy="1745347"/>
          </a:xfrm>
          <a:prstGeom prst="rect">
            <a:avLst/>
          </a:prstGeom>
        </p:spPr>
      </p:pic>
      <p:pic>
        <p:nvPicPr>
          <p:cNvPr id="5" name="图片 4">
            <a:extLst>
              <a:ext uri="{FF2B5EF4-FFF2-40B4-BE49-F238E27FC236}">
                <a16:creationId xmlns:a16="http://schemas.microsoft.com/office/drawing/2014/main" id="{AAD521E8-BF5B-EF64-A26D-1A80A967CA59}"/>
              </a:ext>
            </a:extLst>
          </p:cNvPr>
          <p:cNvPicPr>
            <a:picLocks noChangeAspect="1"/>
          </p:cNvPicPr>
          <p:nvPr/>
        </p:nvPicPr>
        <p:blipFill>
          <a:blip r:embed="rId4"/>
          <a:stretch>
            <a:fillRect/>
          </a:stretch>
        </p:blipFill>
        <p:spPr>
          <a:xfrm>
            <a:off x="3247520" y="4864148"/>
            <a:ext cx="5908163" cy="1767029"/>
          </a:xfrm>
          <a:prstGeom prst="rect">
            <a:avLst/>
          </a:prstGeom>
        </p:spPr>
      </p:pic>
      <p:sp>
        <p:nvSpPr>
          <p:cNvPr id="6" name="文本框 5">
            <a:extLst>
              <a:ext uri="{FF2B5EF4-FFF2-40B4-BE49-F238E27FC236}">
                <a16:creationId xmlns:a16="http://schemas.microsoft.com/office/drawing/2014/main" id="{B6AA1551-49BC-489D-9487-0A3E73ACBCC7}"/>
              </a:ext>
            </a:extLst>
          </p:cNvPr>
          <p:cNvSpPr txBox="1"/>
          <p:nvPr/>
        </p:nvSpPr>
        <p:spPr>
          <a:xfrm>
            <a:off x="9307452" y="3621454"/>
            <a:ext cx="1374094" cy="584775"/>
          </a:xfrm>
          <a:prstGeom prst="rect">
            <a:avLst/>
          </a:prstGeom>
          <a:noFill/>
        </p:spPr>
        <p:txBody>
          <a:bodyPr wrap="none" rtlCol="0">
            <a:spAutoFit/>
          </a:bodyPr>
          <a:lstStyle/>
          <a:p>
            <a:r>
              <a:rPr kumimoji="1" lang="en-US" altLang="zh-CN" sz="1600" dirty="0" err="1">
                <a:solidFill>
                  <a:schemeClr val="bg2">
                    <a:lumMod val="50000"/>
                  </a:schemeClr>
                </a:solidFill>
                <a:latin typeface="Microsoft YaHei" panose="020B0503020204020204" pitchFamily="34" charset="-122"/>
                <a:ea typeface="Microsoft YaHei" panose="020B0503020204020204" pitchFamily="34" charset="-122"/>
              </a:rPr>
              <a:t>SqueezeNet</a:t>
            </a:r>
            <a:endParaRPr kumimoji="1" lang="en-US" altLang="zh-CN" sz="1600" dirty="0">
              <a:solidFill>
                <a:schemeClr val="bg2">
                  <a:lumMod val="50000"/>
                </a:schemeClr>
              </a:solidFill>
              <a:latin typeface="Microsoft YaHei" panose="020B0503020204020204" pitchFamily="34" charset="-122"/>
              <a:ea typeface="Microsoft YaHei" panose="020B0503020204020204" pitchFamily="34" charset="-122"/>
            </a:endParaRPr>
          </a:p>
          <a:p>
            <a:r>
              <a:rPr kumimoji="1" lang="en-US" altLang="zh-CN" sz="1600" dirty="0">
                <a:solidFill>
                  <a:schemeClr val="bg2">
                    <a:lumMod val="50000"/>
                  </a:schemeClr>
                </a:solidFill>
                <a:latin typeface="Microsoft YaHei" panose="020B0503020204020204" pitchFamily="34" charset="-122"/>
                <a:ea typeface="Microsoft YaHei" panose="020B0503020204020204" pitchFamily="34" charset="-122"/>
              </a:rPr>
              <a:t>With BN</a:t>
            </a:r>
          </a:p>
        </p:txBody>
      </p:sp>
      <p:sp>
        <p:nvSpPr>
          <p:cNvPr id="7" name="文本框 6">
            <a:extLst>
              <a:ext uri="{FF2B5EF4-FFF2-40B4-BE49-F238E27FC236}">
                <a16:creationId xmlns:a16="http://schemas.microsoft.com/office/drawing/2014/main" id="{3939D239-9937-B5D2-8921-75C999E1F953}"/>
              </a:ext>
            </a:extLst>
          </p:cNvPr>
          <p:cNvSpPr txBox="1"/>
          <p:nvPr/>
        </p:nvSpPr>
        <p:spPr>
          <a:xfrm>
            <a:off x="1451658" y="3556712"/>
            <a:ext cx="1492716" cy="584775"/>
          </a:xfrm>
          <a:prstGeom prst="rect">
            <a:avLst/>
          </a:prstGeom>
          <a:noFill/>
        </p:spPr>
        <p:txBody>
          <a:bodyPr wrap="none" rtlCol="0">
            <a:spAutoFit/>
          </a:bodyPr>
          <a:lstStyle/>
          <a:p>
            <a:pPr algn="r"/>
            <a:r>
              <a:rPr kumimoji="1" lang="en-US" altLang="zh-CN" sz="1600" dirty="0">
                <a:solidFill>
                  <a:schemeClr val="bg2">
                    <a:lumMod val="50000"/>
                  </a:schemeClr>
                </a:solidFill>
                <a:latin typeface="Microsoft YaHei" panose="020B0503020204020204" pitchFamily="34" charset="-122"/>
                <a:ea typeface="Microsoft YaHei" panose="020B0503020204020204" pitchFamily="34" charset="-122"/>
              </a:rPr>
              <a:t>MobileNetV2</a:t>
            </a:r>
          </a:p>
          <a:p>
            <a:pPr algn="r"/>
            <a:r>
              <a:rPr kumimoji="1" lang="en-US" altLang="zh-CN" sz="1600" dirty="0">
                <a:solidFill>
                  <a:schemeClr val="bg2">
                    <a:lumMod val="50000"/>
                  </a:schemeClr>
                </a:solidFill>
                <a:latin typeface="Microsoft YaHei" panose="020B0503020204020204" pitchFamily="34" charset="-122"/>
                <a:ea typeface="Microsoft YaHei" panose="020B0503020204020204" pitchFamily="34" charset="-122"/>
              </a:rPr>
              <a:t>With BN</a:t>
            </a:r>
          </a:p>
        </p:txBody>
      </p:sp>
      <p:sp>
        <p:nvSpPr>
          <p:cNvPr id="8" name="文本框 7">
            <a:extLst>
              <a:ext uri="{FF2B5EF4-FFF2-40B4-BE49-F238E27FC236}">
                <a16:creationId xmlns:a16="http://schemas.microsoft.com/office/drawing/2014/main" id="{0DC8CF10-6AFA-BE13-9EDD-E71AF4758811}"/>
              </a:ext>
            </a:extLst>
          </p:cNvPr>
          <p:cNvSpPr txBox="1"/>
          <p:nvPr/>
        </p:nvSpPr>
        <p:spPr>
          <a:xfrm>
            <a:off x="9307452" y="5423017"/>
            <a:ext cx="1374094" cy="584775"/>
          </a:xfrm>
          <a:prstGeom prst="rect">
            <a:avLst/>
          </a:prstGeom>
          <a:noFill/>
        </p:spPr>
        <p:txBody>
          <a:bodyPr wrap="none" rtlCol="0">
            <a:spAutoFit/>
          </a:bodyPr>
          <a:lstStyle/>
          <a:p>
            <a:r>
              <a:rPr kumimoji="1" lang="en-US" altLang="zh-CN" sz="1600" dirty="0" err="1">
                <a:solidFill>
                  <a:schemeClr val="bg2">
                    <a:lumMod val="50000"/>
                  </a:schemeClr>
                </a:solidFill>
                <a:latin typeface="Microsoft YaHei" panose="020B0503020204020204" pitchFamily="34" charset="-122"/>
                <a:ea typeface="Microsoft YaHei" panose="020B0503020204020204" pitchFamily="34" charset="-122"/>
              </a:rPr>
              <a:t>SqueezeNet</a:t>
            </a:r>
            <a:endParaRPr kumimoji="1" lang="en-US" altLang="zh-CN" sz="1600" dirty="0">
              <a:solidFill>
                <a:schemeClr val="bg2">
                  <a:lumMod val="50000"/>
                </a:schemeClr>
              </a:solidFill>
              <a:latin typeface="Microsoft YaHei" panose="020B0503020204020204" pitchFamily="34" charset="-122"/>
              <a:ea typeface="Microsoft YaHei" panose="020B0503020204020204" pitchFamily="34" charset="-122"/>
            </a:endParaRPr>
          </a:p>
          <a:p>
            <a:r>
              <a:rPr kumimoji="1" lang="en-US" altLang="zh-CN" sz="1600" dirty="0">
                <a:solidFill>
                  <a:schemeClr val="bg2">
                    <a:lumMod val="50000"/>
                  </a:schemeClr>
                </a:solidFill>
                <a:latin typeface="Microsoft YaHei" panose="020B0503020204020204" pitchFamily="34" charset="-122"/>
                <a:ea typeface="Microsoft YaHei" panose="020B0503020204020204" pitchFamily="34" charset="-122"/>
              </a:rPr>
              <a:t>Without BN</a:t>
            </a:r>
          </a:p>
        </p:txBody>
      </p:sp>
      <p:sp>
        <p:nvSpPr>
          <p:cNvPr id="9" name="文本框 8">
            <a:extLst>
              <a:ext uri="{FF2B5EF4-FFF2-40B4-BE49-F238E27FC236}">
                <a16:creationId xmlns:a16="http://schemas.microsoft.com/office/drawing/2014/main" id="{C5CCC7B1-8F50-ACEE-549A-3AE591E75732}"/>
              </a:ext>
            </a:extLst>
          </p:cNvPr>
          <p:cNvSpPr txBox="1"/>
          <p:nvPr/>
        </p:nvSpPr>
        <p:spPr>
          <a:xfrm>
            <a:off x="1451658" y="5358275"/>
            <a:ext cx="1492716" cy="584775"/>
          </a:xfrm>
          <a:prstGeom prst="rect">
            <a:avLst/>
          </a:prstGeom>
          <a:noFill/>
        </p:spPr>
        <p:txBody>
          <a:bodyPr wrap="none" rtlCol="0">
            <a:spAutoFit/>
          </a:bodyPr>
          <a:lstStyle/>
          <a:p>
            <a:pPr algn="r"/>
            <a:r>
              <a:rPr kumimoji="1" lang="en-US" altLang="zh-CN" sz="1600" dirty="0">
                <a:solidFill>
                  <a:schemeClr val="bg2">
                    <a:lumMod val="50000"/>
                  </a:schemeClr>
                </a:solidFill>
                <a:latin typeface="Microsoft YaHei" panose="020B0503020204020204" pitchFamily="34" charset="-122"/>
                <a:ea typeface="Microsoft YaHei" panose="020B0503020204020204" pitchFamily="34" charset="-122"/>
              </a:rPr>
              <a:t>MobileNetV2</a:t>
            </a:r>
          </a:p>
          <a:p>
            <a:pPr algn="r"/>
            <a:r>
              <a:rPr kumimoji="1" lang="en-US" altLang="zh-CN" sz="1600" dirty="0">
                <a:solidFill>
                  <a:schemeClr val="bg2">
                    <a:lumMod val="50000"/>
                  </a:schemeClr>
                </a:solidFill>
                <a:latin typeface="Microsoft YaHei" panose="020B0503020204020204" pitchFamily="34" charset="-122"/>
                <a:ea typeface="Microsoft YaHei" panose="020B0503020204020204" pitchFamily="34" charset="-122"/>
              </a:rPr>
              <a:t>Without BN</a:t>
            </a:r>
          </a:p>
        </p:txBody>
      </p:sp>
      <p:pic>
        <p:nvPicPr>
          <p:cNvPr id="10" name="图片 9">
            <a:extLst>
              <a:ext uri="{FF2B5EF4-FFF2-40B4-BE49-F238E27FC236}">
                <a16:creationId xmlns:a16="http://schemas.microsoft.com/office/drawing/2014/main" id="{44904CED-ABAC-3400-A3B4-6D9BAC2393FA}"/>
              </a:ext>
            </a:extLst>
          </p:cNvPr>
          <p:cNvPicPr>
            <a:picLocks noChangeAspect="1"/>
          </p:cNvPicPr>
          <p:nvPr/>
        </p:nvPicPr>
        <p:blipFill>
          <a:blip r:embed="rId5"/>
          <a:stretch>
            <a:fillRect/>
          </a:stretch>
        </p:blipFill>
        <p:spPr>
          <a:xfrm>
            <a:off x="2438908" y="2664587"/>
            <a:ext cx="7707059" cy="533400"/>
          </a:xfrm>
          <a:prstGeom prst="rect">
            <a:avLst/>
          </a:prstGeom>
        </p:spPr>
      </p:pic>
      <p:sp>
        <p:nvSpPr>
          <p:cNvPr id="12" name="左右箭头 11">
            <a:extLst>
              <a:ext uri="{FF2B5EF4-FFF2-40B4-BE49-F238E27FC236}">
                <a16:creationId xmlns:a16="http://schemas.microsoft.com/office/drawing/2014/main" id="{13FAD0DB-F3F6-64E8-673F-92F593523C78}"/>
              </a:ext>
            </a:extLst>
          </p:cNvPr>
          <p:cNvSpPr/>
          <p:nvPr/>
        </p:nvSpPr>
        <p:spPr>
          <a:xfrm rot="5400000">
            <a:off x="2740433" y="3698343"/>
            <a:ext cx="776430" cy="237744"/>
          </a:xfrm>
          <a:prstGeom prst="leftRightArrow">
            <a:avLst>
              <a:gd name="adj1" fmla="val 50000"/>
              <a:gd name="adj2" fmla="val 1923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左右箭头 12">
            <a:extLst>
              <a:ext uri="{FF2B5EF4-FFF2-40B4-BE49-F238E27FC236}">
                <a16:creationId xmlns:a16="http://schemas.microsoft.com/office/drawing/2014/main" id="{025E97FD-2699-AF37-FB81-56596C369BE4}"/>
              </a:ext>
            </a:extLst>
          </p:cNvPr>
          <p:cNvSpPr/>
          <p:nvPr/>
        </p:nvSpPr>
        <p:spPr>
          <a:xfrm rot="5400000">
            <a:off x="8862258" y="3630093"/>
            <a:ext cx="639932" cy="237744"/>
          </a:xfrm>
          <a:prstGeom prst="leftRightArrow">
            <a:avLst>
              <a:gd name="adj1" fmla="val 50000"/>
              <a:gd name="adj2" fmla="val 1923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左右箭头 13">
            <a:extLst>
              <a:ext uri="{FF2B5EF4-FFF2-40B4-BE49-F238E27FC236}">
                <a16:creationId xmlns:a16="http://schemas.microsoft.com/office/drawing/2014/main" id="{9AD8D17D-E448-9F24-12D1-51DB49601D72}"/>
              </a:ext>
            </a:extLst>
          </p:cNvPr>
          <p:cNvSpPr/>
          <p:nvPr/>
        </p:nvSpPr>
        <p:spPr>
          <a:xfrm rot="5400000">
            <a:off x="2740433" y="5390261"/>
            <a:ext cx="776430" cy="237744"/>
          </a:xfrm>
          <a:prstGeom prst="leftRightArrow">
            <a:avLst>
              <a:gd name="adj1" fmla="val 50000"/>
              <a:gd name="adj2" fmla="val 1923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左右箭头 14">
            <a:extLst>
              <a:ext uri="{FF2B5EF4-FFF2-40B4-BE49-F238E27FC236}">
                <a16:creationId xmlns:a16="http://schemas.microsoft.com/office/drawing/2014/main" id="{30043D25-CEF7-90DC-F5B0-A19523FCAE6F}"/>
              </a:ext>
            </a:extLst>
          </p:cNvPr>
          <p:cNvSpPr/>
          <p:nvPr/>
        </p:nvSpPr>
        <p:spPr>
          <a:xfrm rot="5400000">
            <a:off x="8740184" y="5379339"/>
            <a:ext cx="830997" cy="237744"/>
          </a:xfrm>
          <a:prstGeom prst="leftRightArrow">
            <a:avLst>
              <a:gd name="adj1" fmla="val 50000"/>
              <a:gd name="adj2" fmla="val 1923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2942590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42"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arn(outHorizontal)">
                                      <p:cBhvr>
                                        <p:cTn id="7" dur="500"/>
                                        <p:tgtEl>
                                          <p:spTgt spid="12"/>
                                        </p:tgtEl>
                                      </p:cBhvr>
                                    </p:animEffect>
                                  </p:childTnLst>
                                </p:cTn>
                              </p:par>
                              <p:par>
                                <p:cTn id="8" presetID="16" presetClass="entr" presetSubtype="42"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barn(outHorizontal)">
                                      <p:cBhvr>
                                        <p:cTn id="10" dur="500"/>
                                        <p:tgtEl>
                                          <p:spTgt spid="14"/>
                                        </p:tgtEl>
                                      </p:cBhvr>
                                    </p:animEffect>
                                  </p:childTnLst>
                                </p:cTn>
                              </p:par>
                              <p:par>
                                <p:cTn id="11" presetID="16" presetClass="entr" presetSubtype="42"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barn(outHorizontal)">
                                      <p:cBhvr>
                                        <p:cTn id="13" dur="500"/>
                                        <p:tgtEl>
                                          <p:spTgt spid="13"/>
                                        </p:tgtEl>
                                      </p:cBhvr>
                                    </p:animEffect>
                                  </p:childTnLst>
                                </p:cTn>
                              </p:par>
                              <p:par>
                                <p:cTn id="14" presetID="16" presetClass="entr" presetSubtype="42" fill="hold" grpId="0"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barn(outHorizontal)">
                                      <p:cBhvr>
                                        <p:cTn id="16"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1F4D07CD-0EB8-2E56-BE46-B817FA84038B}"/>
              </a:ext>
            </a:extLst>
          </p:cNvPr>
          <p:cNvSpPr>
            <a:spLocks noGrp="1"/>
          </p:cNvSpPr>
          <p:nvPr>
            <p:ph idx="1"/>
          </p:nvPr>
        </p:nvSpPr>
        <p:spPr>
          <a:xfrm>
            <a:off x="838200" y="1490133"/>
            <a:ext cx="10646664" cy="4686830"/>
          </a:xfrm>
        </p:spPr>
        <p:txBody>
          <a:bodyPr/>
          <a:lstStyle/>
          <a:p>
            <a:r>
              <a:rPr kumimoji="1" lang="en-US" altLang="zh-CN" dirty="0">
                <a:solidFill>
                  <a:schemeClr val="bg2">
                    <a:lumMod val="50000"/>
                  </a:schemeClr>
                </a:solidFill>
                <a:latin typeface="Microsoft YaHei" panose="020B0503020204020204" pitchFamily="34" charset="-122"/>
                <a:ea typeface="Microsoft YaHei" panose="020B0503020204020204" pitchFamily="34" charset="-122"/>
              </a:rPr>
              <a:t>Achieve much larger batch size with same throughput</a:t>
            </a:r>
          </a:p>
          <a:p>
            <a:r>
              <a:rPr kumimoji="1" lang="en-US" altLang="zh-CN" dirty="0">
                <a:solidFill>
                  <a:schemeClr val="bg2">
                    <a:lumMod val="50000"/>
                  </a:schemeClr>
                </a:solidFill>
                <a:latin typeface="Microsoft YaHei" panose="020B0503020204020204" pitchFamily="34" charset="-122"/>
                <a:ea typeface="Microsoft YaHei" panose="020B0503020204020204" pitchFamily="34" charset="-122"/>
              </a:rPr>
              <a:t>Achieve much higher throughput with same batch size</a:t>
            </a:r>
          </a:p>
          <a:p>
            <a:r>
              <a:rPr kumimoji="1" lang="en-US" altLang="zh-CN" dirty="0">
                <a:latin typeface="Microsoft YaHei" panose="020B0503020204020204" pitchFamily="34" charset="-122"/>
                <a:ea typeface="Microsoft YaHei" panose="020B0503020204020204" pitchFamily="34" charset="-122"/>
              </a:rPr>
              <a:t>Achieve faster convergence rate and higher convergence accuracy</a:t>
            </a:r>
            <a:endParaRPr kumimoji="1" lang="zh-CN" altLang="en-US" dirty="0">
              <a:latin typeface="Microsoft YaHei" panose="020B0503020204020204" pitchFamily="34" charset="-122"/>
              <a:ea typeface="Microsoft YaHei" panose="020B0503020204020204" pitchFamily="34" charset="-122"/>
            </a:endParaRPr>
          </a:p>
          <a:p>
            <a:endParaRPr kumimoji="1" lang="zh-CN" altLang="en-US" dirty="0"/>
          </a:p>
          <a:p>
            <a:endParaRPr kumimoji="1" lang="zh-CN" altLang="en-US" dirty="0"/>
          </a:p>
        </p:txBody>
      </p:sp>
      <p:pic>
        <p:nvPicPr>
          <p:cNvPr id="5" name="图片 4">
            <a:extLst>
              <a:ext uri="{FF2B5EF4-FFF2-40B4-BE49-F238E27FC236}">
                <a16:creationId xmlns:a16="http://schemas.microsoft.com/office/drawing/2014/main" id="{4675EDC3-0846-31C0-190F-72DC9CE45CBA}"/>
              </a:ext>
            </a:extLst>
          </p:cNvPr>
          <p:cNvPicPr>
            <a:picLocks noChangeAspect="1"/>
          </p:cNvPicPr>
          <p:nvPr/>
        </p:nvPicPr>
        <p:blipFill>
          <a:blip r:embed="rId3"/>
          <a:stretch>
            <a:fillRect/>
          </a:stretch>
        </p:blipFill>
        <p:spPr>
          <a:xfrm>
            <a:off x="838200" y="3676698"/>
            <a:ext cx="6299200" cy="2768600"/>
          </a:xfrm>
          <a:prstGeom prst="rect">
            <a:avLst/>
          </a:prstGeom>
        </p:spPr>
      </p:pic>
      <p:sp>
        <p:nvSpPr>
          <p:cNvPr id="6" name="圆角矩形标注 5">
            <a:extLst>
              <a:ext uri="{FF2B5EF4-FFF2-40B4-BE49-F238E27FC236}">
                <a16:creationId xmlns:a16="http://schemas.microsoft.com/office/drawing/2014/main" id="{3251FB08-3A96-1703-5A50-F7F89F7E24A8}"/>
              </a:ext>
            </a:extLst>
          </p:cNvPr>
          <p:cNvSpPr/>
          <p:nvPr/>
        </p:nvSpPr>
        <p:spPr>
          <a:xfrm>
            <a:off x="6693407" y="3278557"/>
            <a:ext cx="5074921" cy="3118539"/>
          </a:xfrm>
          <a:prstGeom prst="wedgeRoundRectCallout">
            <a:avLst>
              <a:gd name="adj1" fmla="val -66779"/>
              <a:gd name="adj2" fmla="val -22826"/>
              <a:gd name="adj3" fmla="val 16667"/>
            </a:avLst>
          </a:prstGeom>
          <a:solidFill>
            <a:schemeClr val="bg1"/>
          </a:solid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pic>
        <p:nvPicPr>
          <p:cNvPr id="7" name="图片 6">
            <a:extLst>
              <a:ext uri="{FF2B5EF4-FFF2-40B4-BE49-F238E27FC236}">
                <a16:creationId xmlns:a16="http://schemas.microsoft.com/office/drawing/2014/main" id="{4E2965D6-ED81-AF2B-CDA1-890BD065B50A}"/>
              </a:ext>
            </a:extLst>
          </p:cNvPr>
          <p:cNvPicPr>
            <a:picLocks noChangeAspect="1"/>
          </p:cNvPicPr>
          <p:nvPr/>
        </p:nvPicPr>
        <p:blipFill>
          <a:blip r:embed="rId4"/>
          <a:stretch>
            <a:fillRect/>
          </a:stretch>
        </p:blipFill>
        <p:spPr>
          <a:xfrm>
            <a:off x="6870191" y="3456565"/>
            <a:ext cx="3810191" cy="1948393"/>
          </a:xfrm>
          <a:prstGeom prst="rect">
            <a:avLst/>
          </a:prstGeom>
        </p:spPr>
      </p:pic>
      <p:cxnSp>
        <p:nvCxnSpPr>
          <p:cNvPr id="8" name="直线连接符 7">
            <a:extLst>
              <a:ext uri="{FF2B5EF4-FFF2-40B4-BE49-F238E27FC236}">
                <a16:creationId xmlns:a16="http://schemas.microsoft.com/office/drawing/2014/main" id="{ACC6EF72-8D43-EFFC-5D5A-CACADF78A357}"/>
              </a:ext>
            </a:extLst>
          </p:cNvPr>
          <p:cNvCxnSpPr>
            <a:cxnSpLocks/>
          </p:cNvCxnSpPr>
          <p:nvPr/>
        </p:nvCxnSpPr>
        <p:spPr>
          <a:xfrm>
            <a:off x="8951976" y="3743812"/>
            <a:ext cx="0" cy="1795313"/>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 name="直线连接符 8">
            <a:extLst>
              <a:ext uri="{FF2B5EF4-FFF2-40B4-BE49-F238E27FC236}">
                <a16:creationId xmlns:a16="http://schemas.microsoft.com/office/drawing/2014/main" id="{DEBF82E2-3C26-A6A8-77CF-0DC81707EA21}"/>
              </a:ext>
            </a:extLst>
          </p:cNvPr>
          <p:cNvCxnSpPr>
            <a:cxnSpLocks/>
          </p:cNvCxnSpPr>
          <p:nvPr/>
        </p:nvCxnSpPr>
        <p:spPr>
          <a:xfrm>
            <a:off x="10549128" y="3676698"/>
            <a:ext cx="0" cy="1862427"/>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0" name="左右箭头 9">
            <a:extLst>
              <a:ext uri="{FF2B5EF4-FFF2-40B4-BE49-F238E27FC236}">
                <a16:creationId xmlns:a16="http://schemas.microsoft.com/office/drawing/2014/main" id="{7BB9451D-9B9B-0403-9483-9A432CDE8D0C}"/>
              </a:ext>
            </a:extLst>
          </p:cNvPr>
          <p:cNvSpPr/>
          <p:nvPr/>
        </p:nvSpPr>
        <p:spPr>
          <a:xfrm>
            <a:off x="8951976" y="5420253"/>
            <a:ext cx="1597151" cy="237744"/>
          </a:xfrm>
          <a:prstGeom prst="lef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矩形 13">
            <a:extLst>
              <a:ext uri="{FF2B5EF4-FFF2-40B4-BE49-F238E27FC236}">
                <a16:creationId xmlns:a16="http://schemas.microsoft.com/office/drawing/2014/main" id="{5E2244DC-AAAB-4641-DD68-B86ECDC770EC}"/>
              </a:ext>
            </a:extLst>
          </p:cNvPr>
          <p:cNvSpPr/>
          <p:nvPr/>
        </p:nvSpPr>
        <p:spPr>
          <a:xfrm>
            <a:off x="7856112" y="5822926"/>
            <a:ext cx="3520516" cy="400110"/>
          </a:xfrm>
          <a:prstGeom prst="rect">
            <a:avLst/>
          </a:prstGeom>
        </p:spPr>
        <p:txBody>
          <a:bodyPr wrap="none">
            <a:spAutoFit/>
          </a:bodyPr>
          <a:lstStyle/>
          <a:p>
            <a:r>
              <a:rPr kumimoji="1" lang="en-US" altLang="zh-CN" sz="2000" dirty="0">
                <a:solidFill>
                  <a:srgbClr val="9B0000"/>
                </a:solidFill>
                <a:latin typeface="LANTINGHEI SC DEMIBOLD" panose="02000000000000000000" pitchFamily="2" charset="-122"/>
                <a:ea typeface="LANTINGHEI SC DEMIBOLD" panose="02000000000000000000" pitchFamily="2" charset="-122"/>
              </a:rPr>
              <a:t>faster convergence rate </a:t>
            </a:r>
            <a:endParaRPr lang="zh-CN" altLang="en-US" sz="2000" dirty="0"/>
          </a:p>
        </p:txBody>
      </p:sp>
      <p:sp>
        <p:nvSpPr>
          <p:cNvPr id="15" name="矩形 14">
            <a:extLst>
              <a:ext uri="{FF2B5EF4-FFF2-40B4-BE49-F238E27FC236}">
                <a16:creationId xmlns:a16="http://schemas.microsoft.com/office/drawing/2014/main" id="{3DF62734-1755-86D1-DB1A-AB046C1A1621}"/>
              </a:ext>
            </a:extLst>
          </p:cNvPr>
          <p:cNvSpPr/>
          <p:nvPr/>
        </p:nvSpPr>
        <p:spPr>
          <a:xfrm rot="16200000">
            <a:off x="10240826" y="3984091"/>
            <a:ext cx="2039341" cy="1015663"/>
          </a:xfrm>
          <a:prstGeom prst="rect">
            <a:avLst/>
          </a:prstGeom>
        </p:spPr>
        <p:txBody>
          <a:bodyPr wrap="none">
            <a:spAutoFit/>
          </a:bodyPr>
          <a:lstStyle/>
          <a:p>
            <a:r>
              <a:rPr kumimoji="1" lang="en-US" altLang="zh-CN" sz="2000" dirty="0">
                <a:solidFill>
                  <a:srgbClr val="9B0000"/>
                </a:solidFill>
                <a:latin typeface="LANTINGHEI SC DEMIBOLD" panose="02000000000000000000" pitchFamily="2" charset="-122"/>
                <a:ea typeface="LANTINGHEI SC DEMIBOLD" panose="02000000000000000000" pitchFamily="2" charset="-122"/>
              </a:rPr>
              <a:t>higher </a:t>
            </a:r>
          </a:p>
          <a:p>
            <a:r>
              <a:rPr kumimoji="1" lang="en-US" altLang="zh-CN" sz="2000" dirty="0">
                <a:solidFill>
                  <a:srgbClr val="9B0000"/>
                </a:solidFill>
                <a:latin typeface="LANTINGHEI SC DEMIBOLD" panose="02000000000000000000" pitchFamily="2" charset="-122"/>
                <a:ea typeface="LANTINGHEI SC DEMIBOLD" panose="02000000000000000000" pitchFamily="2" charset="-122"/>
              </a:rPr>
              <a:t>convergence </a:t>
            </a:r>
          </a:p>
          <a:p>
            <a:r>
              <a:rPr kumimoji="1" lang="en-US" altLang="zh-CN" sz="2000" dirty="0">
                <a:solidFill>
                  <a:srgbClr val="9B0000"/>
                </a:solidFill>
                <a:latin typeface="LANTINGHEI SC DEMIBOLD" panose="02000000000000000000" pitchFamily="2" charset="-122"/>
                <a:ea typeface="LANTINGHEI SC DEMIBOLD" panose="02000000000000000000" pitchFamily="2" charset="-122"/>
              </a:rPr>
              <a:t>accuracy</a:t>
            </a:r>
            <a:endParaRPr kumimoji="1" lang="zh-CN" altLang="en-US" sz="2000" dirty="0">
              <a:solidFill>
                <a:srgbClr val="9B0000"/>
              </a:solidFill>
              <a:latin typeface="LANTINGHEI SC DEMIBOLD" panose="02000000000000000000" pitchFamily="2" charset="-122"/>
              <a:ea typeface="LANTINGHEI SC DEMIBOLD" panose="02000000000000000000" pitchFamily="2" charset="-122"/>
            </a:endParaRPr>
          </a:p>
        </p:txBody>
      </p:sp>
      <p:sp>
        <p:nvSpPr>
          <p:cNvPr id="13" name="上下箭头 12">
            <a:extLst>
              <a:ext uri="{FF2B5EF4-FFF2-40B4-BE49-F238E27FC236}">
                <a16:creationId xmlns:a16="http://schemas.microsoft.com/office/drawing/2014/main" id="{DE7AEA92-6AB2-1766-DE0D-7E4E420774D6}"/>
              </a:ext>
            </a:extLst>
          </p:cNvPr>
          <p:cNvSpPr/>
          <p:nvPr/>
        </p:nvSpPr>
        <p:spPr>
          <a:xfrm>
            <a:off x="10848021" y="3529640"/>
            <a:ext cx="292608" cy="484576"/>
          </a:xfrm>
          <a:prstGeom prst="up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标题 1">
            <a:extLst>
              <a:ext uri="{FF2B5EF4-FFF2-40B4-BE49-F238E27FC236}">
                <a16:creationId xmlns:a16="http://schemas.microsoft.com/office/drawing/2014/main" id="{348C0D70-ED3E-7492-0EC7-2E101FA2D9B1}"/>
              </a:ext>
            </a:extLst>
          </p:cNvPr>
          <p:cNvSpPr>
            <a:spLocks noGrp="1"/>
          </p:cNvSpPr>
          <p:nvPr>
            <p:ph type="title"/>
          </p:nvPr>
        </p:nvSpPr>
        <p:spPr>
          <a:xfrm>
            <a:off x="838200" y="365125"/>
            <a:ext cx="10515600" cy="904875"/>
          </a:xfrm>
        </p:spPr>
        <p:txBody>
          <a:bodyPr>
            <a:normAutofit/>
          </a:bodyPr>
          <a:lstStyle/>
          <a:p>
            <a:r>
              <a:rPr kumimoji="1" lang="en-US" altLang="zh-CN" sz="3600" dirty="0">
                <a:solidFill>
                  <a:srgbClr val="9B0000"/>
                </a:solidFill>
                <a:latin typeface="LANTINGHEI SC DEMIBOLD" panose="02000000000000000000" pitchFamily="2" charset="-122"/>
                <a:ea typeface="LANTINGHEI SC DEMIBOLD" panose="02000000000000000000" pitchFamily="2" charset="-122"/>
              </a:rPr>
              <a:t>Evaluation: end2end</a:t>
            </a:r>
            <a:endParaRPr kumimoji="1" lang="zh-CN" altLang="en-US" sz="3600" dirty="0">
              <a:solidFill>
                <a:srgbClr val="9B0000"/>
              </a:solidFill>
              <a:latin typeface="LANTINGHEI SC DEMIBOLD" panose="02000000000000000000" pitchFamily="2" charset="-122"/>
              <a:ea typeface="LANTINGHEI SC DEMIBOLD" panose="02000000000000000000" pitchFamily="2" charset="-122"/>
            </a:endParaRPr>
          </a:p>
        </p:txBody>
      </p:sp>
    </p:spTree>
    <p:extLst>
      <p:ext uri="{BB962C8B-B14F-4D97-AF65-F5344CB8AC3E}">
        <p14:creationId xmlns:p14="http://schemas.microsoft.com/office/powerpoint/2010/main" val="2147512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par>
                          <p:cTn id="9" fill="hold">
                            <p:stCondLst>
                              <p:cond delay="0"/>
                            </p:stCondLst>
                            <p:childTnLst>
                              <p:par>
                                <p:cTn id="10" presetID="22" presetClass="entr" presetSubtype="1" fill="hold" nodeType="after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up)">
                                      <p:cBhvr>
                                        <p:cTn id="12" dur="500"/>
                                        <p:tgtEl>
                                          <p:spTgt spid="8"/>
                                        </p:tgtEl>
                                      </p:cBhvr>
                                    </p:animEffect>
                                  </p:childTnLst>
                                </p:cTn>
                              </p:par>
                              <p:par>
                                <p:cTn id="13" presetID="22" presetClass="entr" presetSubtype="1" fill="hold"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ipe(up)">
                                      <p:cBhvr>
                                        <p:cTn id="15" dur="500"/>
                                        <p:tgtEl>
                                          <p:spTgt spid="9"/>
                                        </p:tgtEl>
                                      </p:cBhvr>
                                    </p:animEffect>
                                  </p:childTnLst>
                                </p:cTn>
                              </p:par>
                            </p:childTnLst>
                          </p:cTn>
                        </p:par>
                        <p:par>
                          <p:cTn id="16" fill="hold">
                            <p:stCondLst>
                              <p:cond delay="500"/>
                            </p:stCondLst>
                            <p:childTnLst>
                              <p:par>
                                <p:cTn id="17" presetID="16" presetClass="entr" presetSubtype="37" fill="hold" grpId="0"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barn(outVertical)">
                                      <p:cBhvr>
                                        <p:cTn id="19" dur="500"/>
                                        <p:tgtEl>
                                          <p:spTgt spid="10"/>
                                        </p:tgtEl>
                                      </p:cBhvr>
                                    </p:animEffect>
                                  </p:childTnLst>
                                </p:cTn>
                              </p:par>
                              <p:par>
                                <p:cTn id="20" presetID="16" presetClass="entr" presetSubtype="42" fill="hold" grpId="0"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barn(outHorizontal)">
                                      <p:cBhvr>
                                        <p:cTn id="22" dur="500"/>
                                        <p:tgtEl>
                                          <p:spTgt spid="13"/>
                                        </p:tgtEl>
                                      </p:cBhvr>
                                    </p:animEffect>
                                  </p:childTnLst>
                                </p:cTn>
                              </p:par>
                            </p:childTnLst>
                          </p:cTn>
                        </p:par>
                        <p:par>
                          <p:cTn id="23" fill="hold">
                            <p:stCondLst>
                              <p:cond delay="1000"/>
                            </p:stCondLst>
                            <p:childTnLst>
                              <p:par>
                                <p:cTn id="24" presetID="1" presetClass="entr" presetSubtype="0" fill="hold" grpId="0" nodeType="afterEffect">
                                  <p:stCondLst>
                                    <p:cond delay="0"/>
                                  </p:stCondLst>
                                  <p:childTnLst>
                                    <p:set>
                                      <p:cBhvr>
                                        <p:cTn id="25" dur="1" fill="hold">
                                          <p:stCondLst>
                                            <p:cond delay="0"/>
                                          </p:stCondLst>
                                        </p:cTn>
                                        <p:tgtEl>
                                          <p:spTgt spid="14"/>
                                        </p:tgtEl>
                                        <p:attrNameLst>
                                          <p:attrName>style.visibility</p:attrName>
                                        </p:attrNameLst>
                                      </p:cBhvr>
                                      <p:to>
                                        <p:strVal val="visible"/>
                                      </p:to>
                                    </p:set>
                                  </p:childTnLst>
                                </p:cTn>
                              </p:par>
                            </p:childTnLst>
                          </p:cTn>
                        </p:par>
                        <p:par>
                          <p:cTn id="26" fill="hold">
                            <p:stCondLst>
                              <p:cond delay="1000"/>
                            </p:stCondLst>
                            <p:childTnLst>
                              <p:par>
                                <p:cTn id="27" presetID="1" presetClass="entr" presetSubtype="0" fill="hold" grpId="0" nodeType="after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0" grpId="0" animBg="1"/>
      <p:bldP spid="14" grpId="0"/>
      <p:bldP spid="15" grpId="0"/>
      <p:bldP spid="13"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8C0D70-ED3E-7492-0EC7-2E101FA2D9B1}"/>
              </a:ext>
            </a:extLst>
          </p:cNvPr>
          <p:cNvSpPr>
            <a:spLocks noGrp="1"/>
          </p:cNvSpPr>
          <p:nvPr>
            <p:ph type="title"/>
          </p:nvPr>
        </p:nvSpPr>
        <p:spPr>
          <a:xfrm>
            <a:off x="838200" y="365125"/>
            <a:ext cx="10515600" cy="904875"/>
          </a:xfrm>
        </p:spPr>
        <p:txBody>
          <a:bodyPr>
            <a:normAutofit/>
          </a:bodyPr>
          <a:lstStyle/>
          <a:p>
            <a:r>
              <a:rPr kumimoji="1" lang="en-US" altLang="zh-CN" sz="3600" dirty="0">
                <a:solidFill>
                  <a:srgbClr val="9B0000"/>
                </a:solidFill>
                <a:latin typeface="LANTINGHEI SC DEMIBOLD" panose="02000000000000000000" pitchFamily="2" charset="-122"/>
                <a:ea typeface="LANTINGHEI SC DEMIBOLD" panose="02000000000000000000" pitchFamily="2" charset="-122"/>
              </a:rPr>
              <a:t>Evaluation: adaptation</a:t>
            </a:r>
            <a:endParaRPr kumimoji="1" lang="zh-CN" altLang="en-US" sz="3600" dirty="0">
              <a:solidFill>
                <a:srgbClr val="9B0000"/>
              </a:solidFill>
              <a:latin typeface="LANTINGHEI SC DEMIBOLD" panose="02000000000000000000" pitchFamily="2" charset="-122"/>
              <a:ea typeface="LANTINGHEI SC DEMIBOLD" panose="02000000000000000000" pitchFamily="2" charset="-122"/>
            </a:endParaRPr>
          </a:p>
        </p:txBody>
      </p:sp>
      <p:sp>
        <p:nvSpPr>
          <p:cNvPr id="3" name="内容占位符 2">
            <a:extLst>
              <a:ext uri="{FF2B5EF4-FFF2-40B4-BE49-F238E27FC236}">
                <a16:creationId xmlns:a16="http://schemas.microsoft.com/office/drawing/2014/main" id="{1F4D07CD-0EB8-2E56-BE46-B817FA84038B}"/>
              </a:ext>
            </a:extLst>
          </p:cNvPr>
          <p:cNvSpPr>
            <a:spLocks noGrp="1"/>
          </p:cNvSpPr>
          <p:nvPr>
            <p:ph idx="1"/>
          </p:nvPr>
        </p:nvSpPr>
        <p:spPr>
          <a:xfrm>
            <a:off x="838200" y="1490133"/>
            <a:ext cx="10408920" cy="4686830"/>
          </a:xfrm>
        </p:spPr>
        <p:txBody>
          <a:bodyPr/>
          <a:lstStyle/>
          <a:p>
            <a:r>
              <a:rPr kumimoji="1" lang="en-US" altLang="zh-CN" dirty="0">
                <a:latin typeface="Microsoft YaHei" panose="020B0503020204020204" pitchFamily="34" charset="-122"/>
                <a:ea typeface="Microsoft YaHei" panose="020B0503020204020204" pitchFamily="34" charset="-122"/>
              </a:rPr>
              <a:t>Avoid less resource waste when memory budget changes</a:t>
            </a:r>
            <a:endParaRPr kumimoji="1" lang="zh-CN" altLang="en-US" dirty="0">
              <a:latin typeface="Microsoft YaHei" panose="020B0503020204020204" pitchFamily="34" charset="-122"/>
              <a:ea typeface="Microsoft YaHei" panose="020B0503020204020204" pitchFamily="34" charset="-122"/>
            </a:endParaRPr>
          </a:p>
        </p:txBody>
      </p:sp>
      <p:pic>
        <p:nvPicPr>
          <p:cNvPr id="4" name="图片 3">
            <a:extLst>
              <a:ext uri="{FF2B5EF4-FFF2-40B4-BE49-F238E27FC236}">
                <a16:creationId xmlns:a16="http://schemas.microsoft.com/office/drawing/2014/main" id="{600D6929-A7CF-B657-DB75-A81F8BB5ACC4}"/>
              </a:ext>
            </a:extLst>
          </p:cNvPr>
          <p:cNvPicPr>
            <a:picLocks noChangeAspect="1"/>
          </p:cNvPicPr>
          <p:nvPr/>
        </p:nvPicPr>
        <p:blipFill>
          <a:blip r:embed="rId3"/>
          <a:stretch>
            <a:fillRect/>
          </a:stretch>
        </p:blipFill>
        <p:spPr>
          <a:xfrm>
            <a:off x="7563053" y="2615183"/>
            <a:ext cx="4147363" cy="3415475"/>
          </a:xfrm>
          <a:prstGeom prst="rect">
            <a:avLst/>
          </a:prstGeom>
        </p:spPr>
      </p:pic>
      <p:sp>
        <p:nvSpPr>
          <p:cNvPr id="5" name="圆角矩形标注 4">
            <a:extLst>
              <a:ext uri="{FF2B5EF4-FFF2-40B4-BE49-F238E27FC236}">
                <a16:creationId xmlns:a16="http://schemas.microsoft.com/office/drawing/2014/main" id="{B6A6015A-9D07-602C-EBA4-4CE90F1C8105}"/>
              </a:ext>
            </a:extLst>
          </p:cNvPr>
          <p:cNvSpPr/>
          <p:nvPr/>
        </p:nvSpPr>
        <p:spPr>
          <a:xfrm>
            <a:off x="1069847" y="2615183"/>
            <a:ext cx="5404105" cy="3781913"/>
          </a:xfrm>
          <a:prstGeom prst="wedgeRoundRectCallout">
            <a:avLst>
              <a:gd name="adj1" fmla="val 72565"/>
              <a:gd name="adj2" fmla="val -21859"/>
              <a:gd name="adj3" fmla="val 16667"/>
            </a:avLst>
          </a:prstGeom>
          <a:solidFill>
            <a:schemeClr val="bg1"/>
          </a:solid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pic>
        <p:nvPicPr>
          <p:cNvPr id="6" name="图片 5">
            <a:extLst>
              <a:ext uri="{FF2B5EF4-FFF2-40B4-BE49-F238E27FC236}">
                <a16:creationId xmlns:a16="http://schemas.microsoft.com/office/drawing/2014/main" id="{CB495576-75EE-B144-B0F4-40448F698305}"/>
              </a:ext>
            </a:extLst>
          </p:cNvPr>
          <p:cNvPicPr>
            <a:picLocks noChangeAspect="1"/>
          </p:cNvPicPr>
          <p:nvPr/>
        </p:nvPicPr>
        <p:blipFill>
          <a:blip r:embed="rId4"/>
          <a:stretch>
            <a:fillRect/>
          </a:stretch>
        </p:blipFill>
        <p:spPr>
          <a:xfrm>
            <a:off x="1280668" y="2843370"/>
            <a:ext cx="4764733" cy="2944782"/>
          </a:xfrm>
          <a:prstGeom prst="rect">
            <a:avLst/>
          </a:prstGeom>
        </p:spPr>
      </p:pic>
      <p:sp>
        <p:nvSpPr>
          <p:cNvPr id="7" name="左右箭头 6">
            <a:extLst>
              <a:ext uri="{FF2B5EF4-FFF2-40B4-BE49-F238E27FC236}">
                <a16:creationId xmlns:a16="http://schemas.microsoft.com/office/drawing/2014/main" id="{6FFFA032-078A-ED60-134A-0F9D0DB9F89C}"/>
              </a:ext>
            </a:extLst>
          </p:cNvPr>
          <p:cNvSpPr/>
          <p:nvPr/>
        </p:nvSpPr>
        <p:spPr>
          <a:xfrm rot="5400000">
            <a:off x="5163512" y="3835910"/>
            <a:ext cx="1947675" cy="237744"/>
          </a:xfrm>
          <a:prstGeom prst="lef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矩形 7">
            <a:extLst>
              <a:ext uri="{FF2B5EF4-FFF2-40B4-BE49-F238E27FC236}">
                <a16:creationId xmlns:a16="http://schemas.microsoft.com/office/drawing/2014/main" id="{7342CA38-276A-2B70-F569-45A3D6BF20FC}"/>
              </a:ext>
            </a:extLst>
          </p:cNvPr>
          <p:cNvSpPr/>
          <p:nvPr/>
        </p:nvSpPr>
        <p:spPr>
          <a:xfrm>
            <a:off x="1598350" y="5830603"/>
            <a:ext cx="4447051" cy="400110"/>
          </a:xfrm>
          <a:prstGeom prst="rect">
            <a:avLst/>
          </a:prstGeom>
        </p:spPr>
        <p:txBody>
          <a:bodyPr wrap="none">
            <a:spAutoFit/>
          </a:bodyPr>
          <a:lstStyle/>
          <a:p>
            <a:r>
              <a:rPr kumimoji="1" lang="en-US" altLang="zh-CN" sz="2000" dirty="0">
                <a:solidFill>
                  <a:srgbClr val="9B0000"/>
                </a:solidFill>
                <a:latin typeface="LANTINGHEI SC DEMIBOLD" panose="02000000000000000000" pitchFamily="2" charset="-122"/>
                <a:ea typeface="LANTINGHEI SC DEMIBOLD" panose="02000000000000000000" pitchFamily="2" charset="-122"/>
              </a:rPr>
              <a:t>Efficient training context switch</a:t>
            </a:r>
            <a:endParaRPr lang="zh-CN" altLang="en-US" sz="2000" dirty="0"/>
          </a:p>
        </p:txBody>
      </p:sp>
    </p:spTree>
    <p:extLst>
      <p:ext uri="{BB962C8B-B14F-4D97-AF65-F5344CB8AC3E}">
        <p14:creationId xmlns:p14="http://schemas.microsoft.com/office/powerpoint/2010/main" val="2181560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6" presetClass="entr" presetSubtype="42"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barn(outHorizontal)">
                                      <p:cBhvr>
                                        <p:cTn id="13" dur="250"/>
                                        <p:tgtEl>
                                          <p:spTgt spid="7"/>
                                        </p:tgtEl>
                                      </p:cBhvr>
                                    </p:animEffect>
                                  </p:childTnLst>
                                </p:cTn>
                              </p:par>
                            </p:childTnLst>
                          </p:cTn>
                        </p:par>
                        <p:par>
                          <p:cTn id="14" fill="hold">
                            <p:stCondLst>
                              <p:cond delay="250"/>
                            </p:stCondLst>
                            <p:childTnLst>
                              <p:par>
                                <p:cTn id="15" presetID="1" presetClass="entr" presetSubtype="0" fill="hold" grpId="0" nodeType="after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1" animBg="1"/>
      <p:bldP spid="7" grpId="0" animBg="1"/>
      <p:bldP spid="8"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1F4D07CD-0EB8-2E56-BE46-B817FA84038B}"/>
              </a:ext>
            </a:extLst>
          </p:cNvPr>
          <p:cNvSpPr>
            <a:spLocks noGrp="1"/>
          </p:cNvSpPr>
          <p:nvPr>
            <p:ph idx="1"/>
          </p:nvPr>
        </p:nvSpPr>
        <p:spPr>
          <a:xfrm>
            <a:off x="838200" y="1490133"/>
            <a:ext cx="10515600" cy="4686830"/>
          </a:xfrm>
        </p:spPr>
        <p:txBody>
          <a:bodyPr/>
          <a:lstStyle/>
          <a:p>
            <a:r>
              <a:rPr kumimoji="1" lang="en-US" altLang="zh-CN" dirty="0">
                <a:latin typeface="Microsoft YaHei" panose="020B0503020204020204" pitchFamily="34" charset="-122"/>
                <a:ea typeface="Microsoft YaHei" panose="020B0503020204020204" pitchFamily="34" charset="-122"/>
              </a:rPr>
              <a:t>Each component contributes to the improvement</a:t>
            </a:r>
            <a:endParaRPr kumimoji="1" lang="zh-CN" altLang="en-US" dirty="0">
              <a:latin typeface="Microsoft YaHei" panose="020B0503020204020204" pitchFamily="34" charset="-122"/>
              <a:ea typeface="Microsoft YaHei" panose="020B0503020204020204" pitchFamily="34" charset="-122"/>
            </a:endParaRPr>
          </a:p>
        </p:txBody>
      </p:sp>
      <p:pic>
        <p:nvPicPr>
          <p:cNvPr id="4" name="图片 3">
            <a:extLst>
              <a:ext uri="{FF2B5EF4-FFF2-40B4-BE49-F238E27FC236}">
                <a16:creationId xmlns:a16="http://schemas.microsoft.com/office/drawing/2014/main" id="{AA7FDE44-135E-908D-A2F1-F95CF32C595A}"/>
              </a:ext>
            </a:extLst>
          </p:cNvPr>
          <p:cNvPicPr>
            <a:picLocks noChangeAspect="1"/>
          </p:cNvPicPr>
          <p:nvPr/>
        </p:nvPicPr>
        <p:blipFill>
          <a:blip r:embed="rId3"/>
          <a:stretch>
            <a:fillRect/>
          </a:stretch>
        </p:blipFill>
        <p:spPr>
          <a:xfrm>
            <a:off x="1638046" y="2312279"/>
            <a:ext cx="6794500" cy="3556000"/>
          </a:xfrm>
          <a:prstGeom prst="rect">
            <a:avLst/>
          </a:prstGeom>
        </p:spPr>
      </p:pic>
      <p:sp>
        <p:nvSpPr>
          <p:cNvPr id="6" name="矩形 5">
            <a:extLst>
              <a:ext uri="{FF2B5EF4-FFF2-40B4-BE49-F238E27FC236}">
                <a16:creationId xmlns:a16="http://schemas.microsoft.com/office/drawing/2014/main" id="{FDC43415-8640-BBEF-C68A-801C4539FB5F}"/>
              </a:ext>
            </a:extLst>
          </p:cNvPr>
          <p:cNvSpPr/>
          <p:nvPr/>
        </p:nvSpPr>
        <p:spPr>
          <a:xfrm>
            <a:off x="8954368" y="4163199"/>
            <a:ext cx="2028119" cy="707886"/>
          </a:xfrm>
          <a:prstGeom prst="rect">
            <a:avLst/>
          </a:prstGeom>
        </p:spPr>
        <p:txBody>
          <a:bodyPr wrap="none">
            <a:spAutoFit/>
          </a:bodyPr>
          <a:lstStyle/>
          <a:p>
            <a:r>
              <a:rPr kumimoji="1" lang="en-US" altLang="zh-CN" sz="2000" dirty="0">
                <a:solidFill>
                  <a:srgbClr val="9B0000"/>
                </a:solidFill>
                <a:latin typeface="LANTINGHEI SC DEMIBOLD" panose="02000000000000000000" pitchFamily="2" charset="-122"/>
                <a:ea typeface="LANTINGHEI SC DEMIBOLD" panose="02000000000000000000" pitchFamily="2" charset="-122"/>
              </a:rPr>
              <a:t>Memory pool </a:t>
            </a:r>
          </a:p>
          <a:p>
            <a:r>
              <a:rPr kumimoji="1" lang="en-US" altLang="zh-CN" sz="2000" dirty="0">
                <a:solidFill>
                  <a:srgbClr val="9B0000"/>
                </a:solidFill>
                <a:latin typeface="LANTINGHEI SC DEMIBOLD" panose="02000000000000000000" pitchFamily="2" charset="-122"/>
                <a:ea typeface="LANTINGHEI SC DEMIBOLD" panose="02000000000000000000" pitchFamily="2" charset="-122"/>
              </a:rPr>
              <a:t>improvement</a:t>
            </a:r>
            <a:endParaRPr lang="zh-CN" altLang="en-US" sz="2000" dirty="0"/>
          </a:p>
        </p:txBody>
      </p:sp>
      <p:sp>
        <p:nvSpPr>
          <p:cNvPr id="8" name="矩形 7">
            <a:extLst>
              <a:ext uri="{FF2B5EF4-FFF2-40B4-BE49-F238E27FC236}">
                <a16:creationId xmlns:a16="http://schemas.microsoft.com/office/drawing/2014/main" id="{27B06A18-FF36-B7F6-984F-EE1B84E0069C}"/>
              </a:ext>
            </a:extLst>
          </p:cNvPr>
          <p:cNvSpPr/>
          <p:nvPr/>
        </p:nvSpPr>
        <p:spPr>
          <a:xfrm>
            <a:off x="8949866" y="3948316"/>
            <a:ext cx="2265364" cy="707886"/>
          </a:xfrm>
          <a:prstGeom prst="rect">
            <a:avLst/>
          </a:prstGeom>
        </p:spPr>
        <p:txBody>
          <a:bodyPr wrap="none">
            <a:spAutoFit/>
          </a:bodyPr>
          <a:lstStyle/>
          <a:p>
            <a:r>
              <a:rPr kumimoji="1" lang="en-US" altLang="zh-CN" sz="2000" dirty="0">
                <a:solidFill>
                  <a:srgbClr val="9B0000"/>
                </a:solidFill>
                <a:latin typeface="LANTINGHEI SC DEMIBOLD" panose="02000000000000000000" pitchFamily="2" charset="-122"/>
                <a:ea typeface="LANTINGHEI SC DEMIBOLD" panose="02000000000000000000" pitchFamily="2" charset="-122"/>
              </a:rPr>
              <a:t>Recomputation</a:t>
            </a:r>
          </a:p>
          <a:p>
            <a:r>
              <a:rPr kumimoji="1" lang="en-US" altLang="zh-CN" sz="2000" dirty="0">
                <a:solidFill>
                  <a:srgbClr val="9B0000"/>
                </a:solidFill>
                <a:latin typeface="LANTINGHEI SC DEMIBOLD" panose="02000000000000000000" pitchFamily="2" charset="-122"/>
                <a:ea typeface="LANTINGHEI SC DEMIBOLD" panose="02000000000000000000" pitchFamily="2" charset="-122"/>
              </a:rPr>
              <a:t>improvement</a:t>
            </a:r>
            <a:endParaRPr lang="zh-CN" altLang="en-US" sz="2000" dirty="0"/>
          </a:p>
        </p:txBody>
      </p:sp>
      <p:sp>
        <p:nvSpPr>
          <p:cNvPr id="9" name="左右箭头 8">
            <a:extLst>
              <a:ext uri="{FF2B5EF4-FFF2-40B4-BE49-F238E27FC236}">
                <a16:creationId xmlns:a16="http://schemas.microsoft.com/office/drawing/2014/main" id="{38FC8EE5-1017-DFCB-C2A4-1A1982442F76}"/>
              </a:ext>
            </a:extLst>
          </p:cNvPr>
          <p:cNvSpPr/>
          <p:nvPr/>
        </p:nvSpPr>
        <p:spPr>
          <a:xfrm rot="5400000">
            <a:off x="7903402" y="3733997"/>
            <a:ext cx="1524387" cy="237744"/>
          </a:xfrm>
          <a:prstGeom prst="leftRightArrow">
            <a:avLst>
              <a:gd name="adj1" fmla="val 50000"/>
              <a:gd name="adj2" fmla="val 1923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左右箭头 6">
            <a:extLst>
              <a:ext uri="{FF2B5EF4-FFF2-40B4-BE49-F238E27FC236}">
                <a16:creationId xmlns:a16="http://schemas.microsoft.com/office/drawing/2014/main" id="{8D659FA4-B7B7-4BE4-9AD5-35B1B08BADD3}"/>
              </a:ext>
            </a:extLst>
          </p:cNvPr>
          <p:cNvSpPr/>
          <p:nvPr/>
        </p:nvSpPr>
        <p:spPr>
          <a:xfrm rot="5400000">
            <a:off x="8350125" y="4183387"/>
            <a:ext cx="630942" cy="237744"/>
          </a:xfrm>
          <a:prstGeom prst="leftRightArrow">
            <a:avLst>
              <a:gd name="adj1" fmla="val 50000"/>
              <a:gd name="adj2" fmla="val 1923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矩形 9">
            <a:extLst>
              <a:ext uri="{FF2B5EF4-FFF2-40B4-BE49-F238E27FC236}">
                <a16:creationId xmlns:a16="http://schemas.microsoft.com/office/drawing/2014/main" id="{EF620698-ABEA-F811-5249-2DEED74E4FA1}"/>
              </a:ext>
            </a:extLst>
          </p:cNvPr>
          <p:cNvSpPr/>
          <p:nvPr/>
        </p:nvSpPr>
        <p:spPr>
          <a:xfrm>
            <a:off x="8949866" y="3583331"/>
            <a:ext cx="2739853" cy="400110"/>
          </a:xfrm>
          <a:prstGeom prst="rect">
            <a:avLst/>
          </a:prstGeom>
        </p:spPr>
        <p:txBody>
          <a:bodyPr wrap="none">
            <a:spAutoFit/>
          </a:bodyPr>
          <a:lstStyle/>
          <a:p>
            <a:r>
              <a:rPr kumimoji="1" lang="en-US" altLang="zh-CN" sz="2000" dirty="0">
                <a:solidFill>
                  <a:srgbClr val="9B0000"/>
                </a:solidFill>
                <a:latin typeface="LANTINGHEI SC DEMIBOLD" panose="02000000000000000000" pitchFamily="2" charset="-122"/>
                <a:ea typeface="LANTINGHEI SC DEMIBOLD" panose="02000000000000000000" pitchFamily="2" charset="-122"/>
              </a:rPr>
              <a:t>Total improvement</a:t>
            </a:r>
            <a:endParaRPr lang="zh-CN" altLang="en-US" sz="2000" dirty="0"/>
          </a:p>
        </p:txBody>
      </p:sp>
      <p:sp>
        <p:nvSpPr>
          <p:cNvPr id="5" name="左右箭头 4">
            <a:extLst>
              <a:ext uri="{FF2B5EF4-FFF2-40B4-BE49-F238E27FC236}">
                <a16:creationId xmlns:a16="http://schemas.microsoft.com/office/drawing/2014/main" id="{DC3517F8-9ABB-7011-966B-452B98B55826}"/>
              </a:ext>
            </a:extLst>
          </p:cNvPr>
          <p:cNvSpPr/>
          <p:nvPr/>
        </p:nvSpPr>
        <p:spPr>
          <a:xfrm rot="5400000">
            <a:off x="8560508" y="4398270"/>
            <a:ext cx="201171" cy="237744"/>
          </a:xfrm>
          <a:prstGeom prst="leftRightArrow">
            <a:avLst>
              <a:gd name="adj1" fmla="val 50000"/>
              <a:gd name="adj2" fmla="val 1923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标题 1">
            <a:extLst>
              <a:ext uri="{FF2B5EF4-FFF2-40B4-BE49-F238E27FC236}">
                <a16:creationId xmlns:a16="http://schemas.microsoft.com/office/drawing/2014/main" id="{348C0D70-ED3E-7492-0EC7-2E101FA2D9B1}"/>
              </a:ext>
            </a:extLst>
          </p:cNvPr>
          <p:cNvSpPr>
            <a:spLocks noGrp="1"/>
          </p:cNvSpPr>
          <p:nvPr>
            <p:ph type="title"/>
          </p:nvPr>
        </p:nvSpPr>
        <p:spPr>
          <a:xfrm>
            <a:off x="838200" y="365125"/>
            <a:ext cx="10515600" cy="904875"/>
          </a:xfrm>
        </p:spPr>
        <p:txBody>
          <a:bodyPr>
            <a:normAutofit/>
          </a:bodyPr>
          <a:lstStyle/>
          <a:p>
            <a:r>
              <a:rPr kumimoji="1" lang="en-US" altLang="zh-CN" sz="3600" dirty="0">
                <a:solidFill>
                  <a:srgbClr val="9B0000"/>
                </a:solidFill>
                <a:latin typeface="LANTINGHEI SC DEMIBOLD" panose="02000000000000000000" pitchFamily="2" charset="-122"/>
                <a:ea typeface="LANTINGHEI SC DEMIBOLD" panose="02000000000000000000" pitchFamily="2" charset="-122"/>
              </a:rPr>
              <a:t>Evaluation: ablation</a:t>
            </a:r>
            <a:endParaRPr kumimoji="1" lang="zh-CN" altLang="en-US" sz="3600" dirty="0">
              <a:solidFill>
                <a:srgbClr val="9B0000"/>
              </a:solidFill>
              <a:latin typeface="LANTINGHEI SC DEMIBOLD" panose="02000000000000000000" pitchFamily="2" charset="-122"/>
              <a:ea typeface="LANTINGHEI SC DEMIBOLD" panose="02000000000000000000" pitchFamily="2" charset="-122"/>
            </a:endParaRPr>
          </a:p>
        </p:txBody>
      </p:sp>
    </p:spTree>
    <p:extLst>
      <p:ext uri="{BB962C8B-B14F-4D97-AF65-F5344CB8AC3E}">
        <p14:creationId xmlns:p14="http://schemas.microsoft.com/office/powerpoint/2010/main" val="3565018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42"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outHorizontal)">
                                      <p:cBhvr>
                                        <p:cTn id="7" dur="250"/>
                                        <p:tgtEl>
                                          <p:spTgt spid="5"/>
                                        </p:tgtEl>
                                      </p:cBhvr>
                                    </p:animEffect>
                                  </p:childTnLst>
                                </p:cTn>
                              </p:par>
                              <p:par>
                                <p:cTn id="8" presetID="1"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childTnLst>
                                </p:cTn>
                              </p:par>
                            </p:childTnLst>
                          </p:cTn>
                        </p:par>
                        <p:par>
                          <p:cTn id="10" fill="hold">
                            <p:stCondLst>
                              <p:cond delay="250"/>
                            </p:stCondLst>
                            <p:childTnLst>
                              <p:par>
                                <p:cTn id="11" presetID="16" presetClass="entr" presetSubtype="42" fill="hold" grpId="0" nodeType="afterEffect">
                                  <p:stCondLst>
                                    <p:cond delay="1000"/>
                                  </p:stCondLst>
                                  <p:childTnLst>
                                    <p:set>
                                      <p:cBhvr>
                                        <p:cTn id="12" dur="1" fill="hold">
                                          <p:stCondLst>
                                            <p:cond delay="0"/>
                                          </p:stCondLst>
                                        </p:cTn>
                                        <p:tgtEl>
                                          <p:spTgt spid="7"/>
                                        </p:tgtEl>
                                        <p:attrNameLst>
                                          <p:attrName>style.visibility</p:attrName>
                                        </p:attrNameLst>
                                      </p:cBhvr>
                                      <p:to>
                                        <p:strVal val="visible"/>
                                      </p:to>
                                    </p:set>
                                    <p:animEffect transition="in" filter="barn(outHorizontal)">
                                      <p:cBhvr>
                                        <p:cTn id="13" dur="250"/>
                                        <p:tgtEl>
                                          <p:spTgt spid="7"/>
                                        </p:tgtEl>
                                      </p:cBhvr>
                                    </p:animEffect>
                                  </p:childTnLst>
                                </p:cTn>
                              </p:par>
                              <p:par>
                                <p:cTn id="14" presetID="1" presetClass="exit" presetSubtype="0" fill="hold" grpId="1" nodeType="withEffect">
                                  <p:stCondLst>
                                    <p:cond delay="1000"/>
                                  </p:stCondLst>
                                  <p:childTnLst>
                                    <p:set>
                                      <p:cBhvr>
                                        <p:cTn id="15" dur="1" fill="hold">
                                          <p:stCondLst>
                                            <p:cond delay="0"/>
                                          </p:stCondLst>
                                        </p:cTn>
                                        <p:tgtEl>
                                          <p:spTgt spid="6"/>
                                        </p:tgtEl>
                                        <p:attrNameLst>
                                          <p:attrName>style.visibility</p:attrName>
                                        </p:attrNameLst>
                                      </p:cBhvr>
                                      <p:to>
                                        <p:strVal val="hidden"/>
                                      </p:to>
                                    </p:set>
                                  </p:childTnLst>
                                </p:cTn>
                              </p:par>
                              <p:par>
                                <p:cTn id="16" presetID="1" presetClass="exit" presetSubtype="0" fill="hold" grpId="1" nodeType="withEffect">
                                  <p:stCondLst>
                                    <p:cond delay="1000"/>
                                  </p:stCondLst>
                                  <p:childTnLst>
                                    <p:set>
                                      <p:cBhvr>
                                        <p:cTn id="17" dur="1" fill="hold">
                                          <p:stCondLst>
                                            <p:cond delay="0"/>
                                          </p:stCondLst>
                                        </p:cTn>
                                        <p:tgtEl>
                                          <p:spTgt spid="5"/>
                                        </p:tgtEl>
                                        <p:attrNameLst>
                                          <p:attrName>style.visibility</p:attrName>
                                        </p:attrNameLst>
                                      </p:cBhvr>
                                      <p:to>
                                        <p:strVal val="hidden"/>
                                      </p:to>
                                    </p:set>
                                  </p:childTnLst>
                                </p:cTn>
                              </p:par>
                            </p:childTnLst>
                          </p:cTn>
                        </p:par>
                        <p:par>
                          <p:cTn id="18" fill="hold">
                            <p:stCondLst>
                              <p:cond delay="1500"/>
                            </p:stCondLst>
                            <p:childTnLst>
                              <p:par>
                                <p:cTn id="19" presetID="1" presetClass="entr" presetSubtype="0" fill="hold" grpId="0" nodeType="after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6" presetClass="entr" presetSubtype="42"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barn(outHorizontal)">
                                      <p:cBhvr>
                                        <p:cTn id="25" dur="250"/>
                                        <p:tgtEl>
                                          <p:spTgt spid="9"/>
                                        </p:tgtEl>
                                      </p:cBhvr>
                                    </p:animEffect>
                                  </p:childTnLst>
                                </p:cTn>
                              </p:par>
                              <p:par>
                                <p:cTn id="26" presetID="1" presetClass="exit" presetSubtype="0" fill="hold" grpId="1" nodeType="withEffect">
                                  <p:stCondLst>
                                    <p:cond delay="0"/>
                                  </p:stCondLst>
                                  <p:childTnLst>
                                    <p:set>
                                      <p:cBhvr>
                                        <p:cTn id="27" dur="1" fill="hold">
                                          <p:stCondLst>
                                            <p:cond delay="0"/>
                                          </p:stCondLst>
                                        </p:cTn>
                                        <p:tgtEl>
                                          <p:spTgt spid="7"/>
                                        </p:tgtEl>
                                        <p:attrNameLst>
                                          <p:attrName>style.visibility</p:attrName>
                                        </p:attrNameLst>
                                      </p:cBhvr>
                                      <p:to>
                                        <p:strVal val="hidden"/>
                                      </p:to>
                                    </p:set>
                                  </p:childTnLst>
                                </p:cTn>
                              </p:par>
                              <p:par>
                                <p:cTn id="28" presetID="1" presetClass="exit" presetSubtype="0" fill="hold" grpId="1" nodeType="withEffect">
                                  <p:stCondLst>
                                    <p:cond delay="0"/>
                                  </p:stCondLst>
                                  <p:childTnLst>
                                    <p:set>
                                      <p:cBhvr>
                                        <p:cTn id="29" dur="1" fill="hold">
                                          <p:stCondLst>
                                            <p:cond delay="0"/>
                                          </p:stCondLst>
                                        </p:cTn>
                                        <p:tgtEl>
                                          <p:spTgt spid="8"/>
                                        </p:tgtEl>
                                        <p:attrNameLst>
                                          <p:attrName>style.visibility</p:attrName>
                                        </p:attrNameLst>
                                      </p:cBhvr>
                                      <p:to>
                                        <p:strVal val="hidden"/>
                                      </p:to>
                                    </p:set>
                                  </p:childTnLst>
                                </p:cTn>
                              </p:par>
                            </p:childTnLst>
                          </p:cTn>
                        </p:par>
                        <p:par>
                          <p:cTn id="30" fill="hold">
                            <p:stCondLst>
                              <p:cond delay="250"/>
                            </p:stCondLst>
                            <p:childTnLst>
                              <p:par>
                                <p:cTn id="31" presetID="1" presetClass="entr" presetSubtype="0" fill="hold" grpId="0" nodeType="after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8" grpId="0"/>
      <p:bldP spid="8" grpId="1"/>
      <p:bldP spid="9" grpId="0" animBg="1"/>
      <p:bldP spid="7" grpId="0" animBg="1"/>
      <p:bldP spid="7" grpId="1" animBg="1"/>
      <p:bldP spid="10" grpId="0"/>
      <p:bldP spid="5" grpId="0" animBg="1"/>
      <p:bldP spid="5" grpId="1"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8C0D70-ED3E-7492-0EC7-2E101FA2D9B1}"/>
              </a:ext>
            </a:extLst>
          </p:cNvPr>
          <p:cNvSpPr>
            <a:spLocks noGrp="1"/>
          </p:cNvSpPr>
          <p:nvPr>
            <p:ph type="title"/>
          </p:nvPr>
        </p:nvSpPr>
        <p:spPr>
          <a:xfrm>
            <a:off x="838200" y="365125"/>
            <a:ext cx="10515600" cy="904875"/>
          </a:xfrm>
        </p:spPr>
        <p:txBody>
          <a:bodyPr>
            <a:normAutofit/>
          </a:bodyPr>
          <a:lstStyle/>
          <a:p>
            <a:r>
              <a:rPr kumimoji="1" lang="en-US" altLang="zh-CN" sz="3600" dirty="0">
                <a:solidFill>
                  <a:srgbClr val="9B0000"/>
                </a:solidFill>
                <a:latin typeface="LANTINGHEI SC DEMIBOLD" panose="02000000000000000000" pitchFamily="2" charset="-122"/>
                <a:ea typeface="LANTINGHEI SC DEMIBOLD" panose="02000000000000000000" pitchFamily="2" charset="-122"/>
              </a:rPr>
              <a:t>Conclusion</a:t>
            </a:r>
            <a:endParaRPr kumimoji="1" lang="zh-CN" altLang="en-US" sz="3600" dirty="0">
              <a:solidFill>
                <a:srgbClr val="9B0000"/>
              </a:solidFill>
              <a:latin typeface="LANTINGHEI SC DEMIBOLD" panose="02000000000000000000" pitchFamily="2" charset="-122"/>
              <a:ea typeface="LANTINGHEI SC DEMIBOLD" panose="02000000000000000000" pitchFamily="2" charset="-122"/>
            </a:endParaRPr>
          </a:p>
        </p:txBody>
      </p:sp>
      <p:sp>
        <p:nvSpPr>
          <p:cNvPr id="3" name="内容占位符 2">
            <a:extLst>
              <a:ext uri="{FF2B5EF4-FFF2-40B4-BE49-F238E27FC236}">
                <a16:creationId xmlns:a16="http://schemas.microsoft.com/office/drawing/2014/main" id="{1F4D07CD-0EB8-2E56-BE46-B817FA84038B}"/>
              </a:ext>
            </a:extLst>
          </p:cNvPr>
          <p:cNvSpPr>
            <a:spLocks noGrp="1"/>
          </p:cNvSpPr>
          <p:nvPr>
            <p:ph idx="1"/>
          </p:nvPr>
        </p:nvSpPr>
        <p:spPr>
          <a:xfrm>
            <a:off x="838200" y="1490133"/>
            <a:ext cx="10515600" cy="4686830"/>
          </a:xfrm>
        </p:spPr>
        <p:txBody>
          <a:bodyPr/>
          <a:lstStyle/>
          <a:p>
            <a:pPr>
              <a:buFont typeface="Wingdings" pitchFamily="2" charset="2"/>
              <a:buChar char="Ø"/>
            </a:pPr>
            <a:r>
              <a:rPr kumimoji="1" lang="en-US" altLang="zh-CN" dirty="0">
                <a:latin typeface="Microsoft YaHei" panose="020B0503020204020204" pitchFamily="34" charset="-122"/>
                <a:ea typeface="Microsoft YaHei" panose="020B0503020204020204" pitchFamily="34" charset="-122"/>
              </a:rPr>
              <a:t>Melon: an efficient on-device learning framework to break the memory wall</a:t>
            </a:r>
          </a:p>
          <a:p>
            <a:pPr lvl="1">
              <a:buFont typeface="Wingdings" pitchFamily="2" charset="2"/>
              <a:buChar char="Ø"/>
            </a:pPr>
            <a:r>
              <a:rPr kumimoji="1" lang="en-US" altLang="zh-CN" dirty="0">
                <a:latin typeface="Microsoft YaHei" panose="020B0503020204020204" pitchFamily="34" charset="-122"/>
                <a:ea typeface="Microsoft YaHei" panose="020B0503020204020204" pitchFamily="34" charset="-122"/>
              </a:rPr>
              <a:t>Tensor lifetime-aware memory pool</a:t>
            </a:r>
          </a:p>
          <a:p>
            <a:pPr lvl="1">
              <a:buFont typeface="Wingdings" pitchFamily="2" charset="2"/>
              <a:buChar char="Ø"/>
            </a:pPr>
            <a:r>
              <a:rPr lang="en" altLang="zh-CN" dirty="0">
                <a:latin typeface="Microsoft YaHei" panose="020B0503020204020204" pitchFamily="34" charset="-122"/>
                <a:ea typeface="Microsoft YaHei" panose="020B0503020204020204" pitchFamily="34" charset="-122"/>
              </a:rPr>
              <a:t>Memory-calibrated progressive </a:t>
            </a:r>
            <a:r>
              <a:rPr lang="en" altLang="zh-CN" dirty="0" err="1">
                <a:latin typeface="Microsoft YaHei" panose="020B0503020204020204" pitchFamily="34" charset="-122"/>
                <a:ea typeface="Microsoft YaHei" panose="020B0503020204020204" pitchFamily="34" charset="-122"/>
              </a:rPr>
              <a:t>recomputation</a:t>
            </a:r>
            <a:r>
              <a:rPr lang="en" altLang="zh-CN" dirty="0">
                <a:latin typeface="Microsoft YaHei" panose="020B0503020204020204" pitchFamily="34" charset="-122"/>
                <a:ea typeface="Microsoft YaHei" panose="020B0503020204020204" pitchFamily="34" charset="-122"/>
              </a:rPr>
              <a:t> </a:t>
            </a:r>
          </a:p>
          <a:p>
            <a:pPr lvl="1">
              <a:buFont typeface="Wingdings" pitchFamily="2" charset="2"/>
              <a:buChar char="Ø"/>
            </a:pPr>
            <a:r>
              <a:rPr lang="en" altLang="zh-CN" dirty="0">
                <a:latin typeface="Microsoft YaHei" panose="020B0503020204020204" pitchFamily="34" charset="-122"/>
                <a:ea typeface="Microsoft YaHei" panose="020B0503020204020204" pitchFamily="34" charset="-122"/>
              </a:rPr>
              <a:t>On-the-fly memory budget adapting </a:t>
            </a:r>
          </a:p>
          <a:p>
            <a:pPr>
              <a:buFont typeface="Wingdings" pitchFamily="2" charset="2"/>
              <a:buChar char="Ø"/>
            </a:pPr>
            <a:r>
              <a:rPr kumimoji="1" lang="en-US" altLang="zh-CN" dirty="0">
                <a:latin typeface="Microsoft YaHei" panose="020B0503020204020204" pitchFamily="34" charset="-122"/>
                <a:ea typeface="Microsoft YaHei" panose="020B0503020204020204" pitchFamily="34" charset="-122"/>
              </a:rPr>
              <a:t>Implement a prototype and evaluate its efficiency </a:t>
            </a:r>
          </a:p>
          <a:p>
            <a:pPr>
              <a:buFont typeface="Wingdings" pitchFamily="2" charset="2"/>
              <a:buChar char="Ø"/>
            </a:pPr>
            <a:r>
              <a:rPr kumimoji="1" lang="en-US" altLang="zh-CN" dirty="0">
                <a:latin typeface="Microsoft YaHei" panose="020B0503020204020204" pitchFamily="34" charset="-122"/>
                <a:ea typeface="Microsoft YaHei" panose="020B0503020204020204" pitchFamily="34" charset="-122"/>
              </a:rPr>
              <a:t>Open source: </a:t>
            </a:r>
            <a:r>
              <a:rPr lang="en-US" altLang="zh-CN" dirty="0">
                <a:latin typeface="Candara" charset="0"/>
                <a:ea typeface="Candara" charset="0"/>
                <a:cs typeface="Candara" charset="0"/>
                <a:hlinkClick r:id="rId3"/>
              </a:rPr>
              <a:t>https://github.com/qipengwang/Melon</a:t>
            </a:r>
            <a:endParaRPr lang="zh-CN" altLang="en-US" dirty="0"/>
          </a:p>
          <a:p>
            <a:pPr>
              <a:buFont typeface="Wingdings" pitchFamily="2" charset="2"/>
              <a:buChar char="Ø"/>
            </a:pPr>
            <a:endParaRPr kumimoji="1" lang="en-US" altLang="zh-CN" dirty="0">
              <a:latin typeface="Microsoft YaHei" panose="020B0503020204020204" pitchFamily="34" charset="-122"/>
              <a:ea typeface="Microsoft YaHei" panose="020B0503020204020204" pitchFamily="34" charset="-122"/>
            </a:endParaRPr>
          </a:p>
          <a:p>
            <a:pPr>
              <a:buFont typeface="Wingdings" pitchFamily="2" charset="2"/>
              <a:buChar char="Ø"/>
            </a:pPr>
            <a:endParaRPr kumimoji="1" lang="zh-CN" altLang="en-US" dirty="0"/>
          </a:p>
        </p:txBody>
      </p:sp>
    </p:spTree>
    <p:extLst>
      <p:ext uri="{BB962C8B-B14F-4D97-AF65-F5344CB8AC3E}">
        <p14:creationId xmlns:p14="http://schemas.microsoft.com/office/powerpoint/2010/main" val="2169377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6">
            <a:extLst>
              <a:ext uri="{FF2B5EF4-FFF2-40B4-BE49-F238E27FC236}">
                <a16:creationId xmlns:a16="http://schemas.microsoft.com/office/drawing/2014/main" id="{46B658D7-F832-CCC7-6AC8-C788648A284D}"/>
              </a:ext>
            </a:extLst>
          </p:cNvPr>
          <p:cNvPicPr>
            <a:picLocks noChangeAspect="1" noChangeArrowheads="1"/>
          </p:cNvPicPr>
          <p:nvPr/>
        </p:nvPicPr>
        <p:blipFill>
          <a:blip r:embed="rId3">
            <a:clrChange>
              <a:clrFrom>
                <a:srgbClr val="FFFFFF"/>
              </a:clrFrom>
              <a:clrTo>
                <a:srgbClr val="FFFFFF">
                  <a:alpha val="0"/>
                </a:srgbClr>
              </a:clrTo>
            </a:clrChange>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671508" y="0"/>
            <a:ext cx="11133396" cy="505663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0" descr="Cartoon Fruit, Green Hami melon cartoon characters, cartoon Character,  food, green Vector png | PNGWing">
            <a:extLst>
              <a:ext uri="{FF2B5EF4-FFF2-40B4-BE49-F238E27FC236}">
                <a16:creationId xmlns:a16="http://schemas.microsoft.com/office/drawing/2014/main" id="{FDEAE412-4274-A409-7476-B868A8DB8543}"/>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2136" b="92136" l="1087" r="99783">
                        <a14:foregroundMark x1="6196" y1="57184" x2="7500" y2="64660"/>
                        <a14:foregroundMark x1="7500" y1="64660" x2="6304" y2="56019"/>
                        <a14:foregroundMark x1="6304" y1="56019" x2="7391" y2="64078"/>
                        <a14:foregroundMark x1="7391" y1="64078" x2="9783" y2="69515"/>
                        <a14:foregroundMark x1="92500" y1="46408" x2="89783" y2="53107"/>
                        <a14:foregroundMark x1="89783" y1="53107" x2="92500" y2="44466"/>
                        <a14:foregroundMark x1="92500" y1="44466" x2="94674" y2="53592"/>
                        <a14:foregroundMark x1="94674" y1="53592" x2="87391" y2="60485"/>
                        <a14:foregroundMark x1="87391" y1="60485" x2="87391" y2="68350"/>
                        <a14:foregroundMark x1="87391" y1="68350" x2="89457" y2="59417"/>
                        <a14:foregroundMark x1="89457" y1="59417" x2="91957" y2="67087"/>
                        <a14:foregroundMark x1="91957" y1="67087" x2="94239" y2="58155"/>
                        <a14:foregroundMark x1="94239" y1="58155" x2="94565" y2="60000"/>
                        <a14:foregroundMark x1="97717" y1="44272" x2="99783" y2="45243"/>
                        <a14:foregroundMark x1="47174" y1="91748" x2="46522" y2="92136"/>
                        <a14:foregroundMark x1="67174" y1="91748" x2="67065" y2="92621"/>
                        <a14:foregroundMark x1="31739" y1="3495" x2="41635" y2="3320"/>
                        <a14:foregroundMark x1="49368" y1="5632" x2="51304" y2="6311"/>
                        <a14:foregroundMark x1="51304" y1="6311" x2="60761" y2="6699"/>
                        <a14:foregroundMark x1="60761" y1="6699" x2="51522" y2="8641"/>
                        <a14:foregroundMark x1="51522" y1="8641" x2="38913" y2="4272"/>
                        <a14:foregroundMark x1="36739" y1="3107" x2="37717" y2="2233"/>
                        <a14:foregroundMark x1="49342" y1="5661" x2="50543" y2="6019"/>
                        <a14:foregroundMark x1="41087" y1="3204" x2="41601" y2="3357"/>
                        <a14:foregroundMark x1="9783" y1="30777" x2="12717" y2="37379"/>
                        <a14:foregroundMark x1="12717" y1="37379" x2="14457" y2="28350"/>
                        <a14:foregroundMark x1="14457" y1="28350" x2="13913" y2="33689"/>
                        <a14:foregroundMark x1="5543" y1="40097" x2="5543" y2="40097"/>
                        <a14:foregroundMark x1="3696" y1="41068" x2="2935" y2="42233"/>
                        <a14:foregroundMark x1="1087" y1="41845" x2="1087" y2="41845"/>
                        <a14:foregroundMark x1="45543" y1="5631" x2="45543" y2="5631"/>
                        <a14:foregroundMark x1="46522" y1="5825" x2="46522" y2="5825"/>
                        <a14:foregroundMark x1="47391" y1="6311" x2="47391" y2="6311"/>
                        <a14:foregroundMark x1="48261" y1="6311" x2="48261" y2="6311"/>
                        <a14:foregroundMark x1="45000" y1="5728" x2="45000" y2="5728"/>
                        <a14:backgroundMark x1="45109" y1="4660" x2="45109" y2="4660"/>
                        <a14:backgroundMark x1="45761" y1="5340" x2="45761" y2="5340"/>
                        <a14:backgroundMark x1="47935" y1="5437" x2="47935" y2="5437"/>
                        <a14:backgroundMark x1="48696" y1="6019" x2="48696" y2="5728"/>
                        <a14:backgroundMark x1="41739" y1="3204" x2="49457" y2="5534"/>
                        <a14:backgroundMark x1="49457" y1="5534" x2="42174" y2="3301"/>
                      </a14:backgroundRemoval>
                    </a14:imgEffect>
                  </a14:imgLayer>
                </a14:imgProps>
              </a:ext>
              <a:ext uri="{28A0092B-C50C-407E-A947-70E740481C1C}">
                <a14:useLocalDpi xmlns:a14="http://schemas.microsoft.com/office/drawing/2010/main" val="0"/>
              </a:ext>
            </a:extLst>
          </a:blip>
          <a:srcRect/>
          <a:stretch>
            <a:fillRect/>
          </a:stretch>
        </p:blipFill>
        <p:spPr bwMode="auto">
          <a:xfrm>
            <a:off x="4070764" y="183823"/>
            <a:ext cx="3675317" cy="4114373"/>
          </a:xfrm>
          <a:prstGeom prst="rect">
            <a:avLst/>
          </a:prstGeom>
          <a:noFill/>
          <a:extLst>
            <a:ext uri="{909E8E84-426E-40DD-AFC4-6F175D3DCCD1}">
              <a14:hiddenFill xmlns:a14="http://schemas.microsoft.com/office/drawing/2010/main">
                <a:solidFill>
                  <a:srgbClr val="FFFFFF"/>
                </a:solidFill>
              </a14:hiddenFill>
            </a:ext>
          </a:extLst>
        </p:spPr>
      </p:pic>
      <p:sp>
        <p:nvSpPr>
          <p:cNvPr id="6" name="椭圆形标注 5">
            <a:extLst>
              <a:ext uri="{FF2B5EF4-FFF2-40B4-BE49-F238E27FC236}">
                <a16:creationId xmlns:a16="http://schemas.microsoft.com/office/drawing/2014/main" id="{CDB4BE3A-4FAD-0105-5016-A270DC7185A0}"/>
              </a:ext>
            </a:extLst>
          </p:cNvPr>
          <p:cNvSpPr/>
          <p:nvPr/>
        </p:nvSpPr>
        <p:spPr>
          <a:xfrm>
            <a:off x="7563229" y="252864"/>
            <a:ext cx="2690685" cy="1130193"/>
          </a:xfrm>
          <a:prstGeom prst="wedgeEllipseCallout">
            <a:avLst>
              <a:gd name="adj1" fmla="val -61136"/>
              <a:gd name="adj2" fmla="val 41193"/>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 altLang="zh-CN" dirty="0">
              <a:solidFill>
                <a:schemeClr val="tx1"/>
              </a:solidFill>
              <a:latin typeface="LANTINGHEI SC DEMIBOLD" panose="02000000000000000000" pitchFamily="2" charset="-122"/>
              <a:ea typeface="LANTINGHEI SC DEMIBOLD" panose="02000000000000000000" pitchFamily="2" charset="-122"/>
            </a:endParaRPr>
          </a:p>
        </p:txBody>
      </p:sp>
      <p:sp>
        <p:nvSpPr>
          <p:cNvPr id="7" name="矩形 6">
            <a:extLst>
              <a:ext uri="{FF2B5EF4-FFF2-40B4-BE49-F238E27FC236}">
                <a16:creationId xmlns:a16="http://schemas.microsoft.com/office/drawing/2014/main" id="{665FBBD8-B107-F54B-31F9-32A0CFE40C05}"/>
              </a:ext>
            </a:extLst>
          </p:cNvPr>
          <p:cNvSpPr/>
          <p:nvPr/>
        </p:nvSpPr>
        <p:spPr>
          <a:xfrm>
            <a:off x="930452" y="4133302"/>
            <a:ext cx="4411785" cy="923330"/>
          </a:xfrm>
          <a:prstGeom prst="rect">
            <a:avLst/>
          </a:prstGeom>
          <a:noFill/>
        </p:spPr>
        <p:txBody>
          <a:bodyPr wrap="none" lIns="91440" tIns="45720" rIns="91440" bIns="45720">
            <a:spAutoFit/>
            <a:scene3d>
              <a:camera prst="isometricOffAxis1Top">
                <a:rot lat="18610750" lon="20605072" rev="788903"/>
              </a:camera>
              <a:lightRig rig="threePt" dir="t"/>
            </a:scene3d>
          </a:bodyPr>
          <a:lstStyle/>
          <a:p>
            <a:pPr algn="ctr"/>
            <a:r>
              <a:rPr lang="en-US" altLang="zh-CN" sz="5400" b="1" cap="none" spc="0" dirty="0">
                <a:ln w="12700">
                  <a:solidFill>
                    <a:schemeClr val="tx2">
                      <a:lumMod val="75000"/>
                    </a:schemeClr>
                  </a:solidFill>
                  <a:prstDash val="solid"/>
                </a:ln>
                <a:effectLst>
                  <a:outerShdw dist="38100" dir="2640000" algn="bl" rotWithShape="0">
                    <a:schemeClr val="tx2">
                      <a:lumMod val="75000"/>
                    </a:schemeClr>
                  </a:outerShdw>
                  <a:reflection blurRad="6350" stA="55000" endA="300" endPos="45500" dir="5400000" sy="-100000" algn="bl" rotWithShape="0"/>
                </a:effectLst>
              </a:rPr>
              <a:t>Memory</a:t>
            </a:r>
            <a:r>
              <a:rPr lang="en-US" altLang="zh-CN" sz="5400" b="1" cap="none" spc="0" dirty="0">
                <a:ln w="12700">
                  <a:solidFill>
                    <a:schemeClr val="tx2">
                      <a:lumMod val="75000"/>
                    </a:schemeClr>
                  </a:solidFill>
                  <a:prstDash val="solid"/>
                </a:ln>
                <a:effectLst>
                  <a:outerShdw dist="38100" dir="2640000" algn="bl" rotWithShape="0">
                    <a:schemeClr val="tx2">
                      <a:lumMod val="75000"/>
                    </a:schemeClr>
                  </a:outerShdw>
                </a:effectLst>
              </a:rPr>
              <a:t> Wall</a:t>
            </a:r>
            <a:endParaRPr lang="zh-CN" altLang="en-US" sz="5400" b="1" cap="none" spc="0" dirty="0">
              <a:ln w="12700">
                <a:solidFill>
                  <a:schemeClr val="tx2">
                    <a:lumMod val="75000"/>
                  </a:schemeClr>
                </a:solidFill>
                <a:prstDash val="solid"/>
              </a:ln>
              <a:effectLst>
                <a:outerShdw dist="38100" dir="2640000" algn="bl" rotWithShape="0">
                  <a:schemeClr val="tx2">
                    <a:lumMod val="75000"/>
                  </a:schemeClr>
                </a:outerShdw>
              </a:effectLst>
            </a:endParaRPr>
          </a:p>
        </p:txBody>
      </p:sp>
      <p:sp>
        <p:nvSpPr>
          <p:cNvPr id="8" name="矩形 7">
            <a:extLst>
              <a:ext uri="{FF2B5EF4-FFF2-40B4-BE49-F238E27FC236}">
                <a16:creationId xmlns:a16="http://schemas.microsoft.com/office/drawing/2014/main" id="{11573CF7-296E-5BF0-004B-7098711F8CBE}"/>
              </a:ext>
            </a:extLst>
          </p:cNvPr>
          <p:cNvSpPr/>
          <p:nvPr/>
        </p:nvSpPr>
        <p:spPr>
          <a:xfrm>
            <a:off x="7674099" y="356296"/>
            <a:ext cx="2468946" cy="923330"/>
          </a:xfrm>
          <a:prstGeom prst="rect">
            <a:avLst/>
          </a:prstGeom>
        </p:spPr>
        <p:txBody>
          <a:bodyPr wrap="none">
            <a:spAutoFit/>
          </a:bodyPr>
          <a:lstStyle/>
          <a:p>
            <a:r>
              <a:rPr lang="en-US" altLang="zh-CN" sz="5400" b="1" dirty="0">
                <a:latin typeface="Candara" charset="0"/>
                <a:ea typeface="Candara" charset="0"/>
                <a:cs typeface="Candara" charset="0"/>
              </a:rPr>
              <a:t>Thanks!</a:t>
            </a:r>
            <a:endParaRPr lang="zh-CN" altLang="en-US" sz="5400" dirty="0"/>
          </a:p>
        </p:txBody>
      </p:sp>
      <p:pic>
        <p:nvPicPr>
          <p:cNvPr id="11" name="图片 10">
            <a:extLst>
              <a:ext uri="{FF2B5EF4-FFF2-40B4-BE49-F238E27FC236}">
                <a16:creationId xmlns:a16="http://schemas.microsoft.com/office/drawing/2014/main" id="{EF35FDC3-C0A4-A0C8-B7BF-F9978B9162C0}"/>
              </a:ext>
            </a:extLst>
          </p:cNvPr>
          <p:cNvPicPr>
            <a:picLocks noChangeAspect="1"/>
          </p:cNvPicPr>
          <p:nvPr/>
        </p:nvPicPr>
        <p:blipFill>
          <a:blip r:embed="rId6"/>
          <a:stretch>
            <a:fillRect/>
          </a:stretch>
        </p:blipFill>
        <p:spPr>
          <a:xfrm>
            <a:off x="6752277" y="5341293"/>
            <a:ext cx="580218" cy="580218"/>
          </a:xfrm>
          <a:prstGeom prst="rect">
            <a:avLst/>
          </a:prstGeom>
        </p:spPr>
      </p:pic>
      <p:sp>
        <p:nvSpPr>
          <p:cNvPr id="12" name="矩形 11">
            <a:extLst>
              <a:ext uri="{FF2B5EF4-FFF2-40B4-BE49-F238E27FC236}">
                <a16:creationId xmlns:a16="http://schemas.microsoft.com/office/drawing/2014/main" id="{91B827E7-2690-3DE4-9543-281359C5EA7C}"/>
              </a:ext>
            </a:extLst>
          </p:cNvPr>
          <p:cNvSpPr/>
          <p:nvPr/>
        </p:nvSpPr>
        <p:spPr>
          <a:xfrm>
            <a:off x="671508" y="5196973"/>
            <a:ext cx="5216493" cy="830997"/>
          </a:xfrm>
          <a:prstGeom prst="rect">
            <a:avLst/>
          </a:prstGeom>
        </p:spPr>
        <p:txBody>
          <a:bodyPr wrap="none">
            <a:spAutoFit/>
          </a:bodyPr>
          <a:lstStyle/>
          <a:p>
            <a:r>
              <a:rPr lang="en-US" altLang="zh-CN" sz="2400" b="1" dirty="0">
                <a:solidFill>
                  <a:srgbClr val="C00000"/>
                </a:solidFill>
                <a:latin typeface="Candara" charset="0"/>
                <a:ea typeface="Candara" charset="0"/>
                <a:cs typeface="Candara" charset="0"/>
              </a:rPr>
              <a:t>Code:</a:t>
            </a:r>
          </a:p>
          <a:p>
            <a:r>
              <a:rPr lang="en-US" altLang="zh-CN" sz="2400" dirty="0">
                <a:latin typeface="Candara" charset="0"/>
                <a:ea typeface="Candara" charset="0"/>
                <a:cs typeface="Candara" charset="0"/>
                <a:hlinkClick r:id="rId7"/>
              </a:rPr>
              <a:t>https://github.com/qipengwang/Melon</a:t>
            </a:r>
            <a:endParaRPr lang="zh-CN" altLang="en-US" sz="2400" dirty="0"/>
          </a:p>
        </p:txBody>
      </p:sp>
      <p:sp>
        <p:nvSpPr>
          <p:cNvPr id="13" name="矩形 12">
            <a:extLst>
              <a:ext uri="{FF2B5EF4-FFF2-40B4-BE49-F238E27FC236}">
                <a16:creationId xmlns:a16="http://schemas.microsoft.com/office/drawing/2014/main" id="{11FBAF7E-E87E-DB59-47DA-FAA86710D147}"/>
              </a:ext>
            </a:extLst>
          </p:cNvPr>
          <p:cNvSpPr/>
          <p:nvPr/>
        </p:nvSpPr>
        <p:spPr>
          <a:xfrm>
            <a:off x="7438925" y="5373906"/>
            <a:ext cx="4081567" cy="461665"/>
          </a:xfrm>
          <a:prstGeom prst="rect">
            <a:avLst/>
          </a:prstGeom>
        </p:spPr>
        <p:txBody>
          <a:bodyPr wrap="none">
            <a:spAutoFit/>
          </a:bodyPr>
          <a:lstStyle/>
          <a:p>
            <a:r>
              <a:rPr lang="en-US" altLang="zh-CN" sz="2400" b="1" dirty="0">
                <a:latin typeface="Candara" charset="0"/>
                <a:ea typeface="Candara" charset="0"/>
                <a:cs typeface="Candara" charset="0"/>
                <a:hlinkClick r:id="rId8"/>
              </a:rPr>
              <a:t>wangqipeng@stu.pku.edu.cn</a:t>
            </a:r>
            <a:endParaRPr lang="en-US" altLang="zh-CN" sz="2400" b="1" dirty="0">
              <a:latin typeface="Candara" charset="0"/>
              <a:ea typeface="Candara" charset="0"/>
              <a:cs typeface="Candara" charset="0"/>
            </a:endParaRPr>
          </a:p>
        </p:txBody>
      </p:sp>
      <p:pic>
        <p:nvPicPr>
          <p:cNvPr id="14" name="图片 13">
            <a:extLst>
              <a:ext uri="{FF2B5EF4-FFF2-40B4-BE49-F238E27FC236}">
                <a16:creationId xmlns:a16="http://schemas.microsoft.com/office/drawing/2014/main" id="{D7694481-2008-2A5C-8D30-0D3F8B8F6C4B}"/>
              </a:ext>
            </a:extLst>
          </p:cNvPr>
          <p:cNvPicPr>
            <a:picLocks noChangeAspect="1"/>
          </p:cNvPicPr>
          <p:nvPr/>
        </p:nvPicPr>
        <p:blipFill>
          <a:blip r:embed="rId9">
            <a:clrChange>
              <a:clrFrom>
                <a:srgbClr val="EDF0F2"/>
              </a:clrFrom>
              <a:clrTo>
                <a:srgbClr val="EDF0F2">
                  <a:alpha val="0"/>
                </a:srgbClr>
              </a:clrTo>
            </a:clrChange>
          </a:blip>
          <a:stretch>
            <a:fillRect/>
          </a:stretch>
        </p:blipFill>
        <p:spPr>
          <a:xfrm>
            <a:off x="2142236" y="6068097"/>
            <a:ext cx="8431512" cy="537039"/>
          </a:xfrm>
          <a:prstGeom prst="rect">
            <a:avLst/>
          </a:prstGeom>
        </p:spPr>
      </p:pic>
    </p:spTree>
    <p:extLst>
      <p:ext uri="{BB962C8B-B14F-4D97-AF65-F5344CB8AC3E}">
        <p14:creationId xmlns:p14="http://schemas.microsoft.com/office/powerpoint/2010/main" val="13320082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8C0D70-ED3E-7492-0EC7-2E101FA2D9B1}"/>
              </a:ext>
            </a:extLst>
          </p:cNvPr>
          <p:cNvSpPr>
            <a:spLocks noGrp="1"/>
          </p:cNvSpPr>
          <p:nvPr>
            <p:ph type="title"/>
          </p:nvPr>
        </p:nvSpPr>
        <p:spPr>
          <a:xfrm>
            <a:off x="838200" y="365125"/>
            <a:ext cx="10515600" cy="904875"/>
          </a:xfrm>
        </p:spPr>
        <p:txBody>
          <a:bodyPr>
            <a:normAutofit/>
          </a:bodyPr>
          <a:lstStyle/>
          <a:p>
            <a:r>
              <a:rPr kumimoji="1" lang="en-US" altLang="zh-CN" sz="3600" dirty="0">
                <a:solidFill>
                  <a:srgbClr val="9B0000"/>
                </a:solidFill>
                <a:latin typeface="LANTINGHEI SC DEMIBOLD" panose="02000000000000000000" pitchFamily="2" charset="-122"/>
                <a:ea typeface="LANTINGHEI SC DEMIBOLD" panose="02000000000000000000" pitchFamily="2" charset="-122"/>
              </a:rPr>
              <a:t>Emerging on-device learning</a:t>
            </a:r>
            <a:endParaRPr kumimoji="1" lang="zh-CN" altLang="en-US" sz="3600" dirty="0">
              <a:solidFill>
                <a:srgbClr val="9B0000"/>
              </a:solidFill>
              <a:latin typeface="LANTINGHEI SC DEMIBOLD" panose="02000000000000000000" pitchFamily="2" charset="-122"/>
              <a:ea typeface="LANTINGHEI SC DEMIBOLD" panose="02000000000000000000" pitchFamily="2" charset="-122"/>
            </a:endParaRPr>
          </a:p>
        </p:txBody>
      </p:sp>
      <p:grpSp>
        <p:nvGrpSpPr>
          <p:cNvPr id="10" name="Group 5">
            <a:extLst>
              <a:ext uri="{FF2B5EF4-FFF2-40B4-BE49-F238E27FC236}">
                <a16:creationId xmlns:a16="http://schemas.microsoft.com/office/drawing/2014/main" id="{96D076F5-AD91-6E1C-39CF-DD55E2CA2A7A}"/>
              </a:ext>
            </a:extLst>
          </p:cNvPr>
          <p:cNvGrpSpPr/>
          <p:nvPr/>
        </p:nvGrpSpPr>
        <p:grpSpPr>
          <a:xfrm>
            <a:off x="393018" y="3735543"/>
            <a:ext cx="5714218" cy="1399790"/>
            <a:chOff x="3486499" y="4326340"/>
            <a:chExt cx="5714218" cy="1399790"/>
          </a:xfrm>
        </p:grpSpPr>
        <p:pic>
          <p:nvPicPr>
            <p:cNvPr id="11" name="Picture 18" descr="Graphical user interface, application&#10;&#10;Description automatically generated">
              <a:extLst>
                <a:ext uri="{FF2B5EF4-FFF2-40B4-BE49-F238E27FC236}">
                  <a16:creationId xmlns:a16="http://schemas.microsoft.com/office/drawing/2014/main" id="{63772E92-5549-16BF-620F-BD81BC96EEA5}"/>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486499" y="4558588"/>
              <a:ext cx="1499594" cy="1085227"/>
            </a:xfrm>
            <a:prstGeom prst="rect">
              <a:avLst/>
            </a:prstGeom>
          </p:spPr>
        </p:pic>
        <p:pic>
          <p:nvPicPr>
            <p:cNvPr id="12" name="Picture 20" descr="Graphical user interface, application&#10;&#10;Description automatically generated">
              <a:extLst>
                <a:ext uri="{FF2B5EF4-FFF2-40B4-BE49-F238E27FC236}">
                  <a16:creationId xmlns:a16="http://schemas.microsoft.com/office/drawing/2014/main" id="{EE60C3F2-C110-C429-42C8-084C00A4A30A}"/>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701123" y="4326340"/>
              <a:ext cx="1499594" cy="1085227"/>
            </a:xfrm>
            <a:prstGeom prst="rect">
              <a:avLst/>
            </a:prstGeom>
          </p:spPr>
        </p:pic>
        <p:pic>
          <p:nvPicPr>
            <p:cNvPr id="13" name="Picture 21" descr="Graphical user interface, application&#10;&#10;Description automatically generated">
              <a:extLst>
                <a:ext uri="{FF2B5EF4-FFF2-40B4-BE49-F238E27FC236}">
                  <a16:creationId xmlns:a16="http://schemas.microsoft.com/office/drawing/2014/main" id="{A1372215-17B6-D419-590B-9F53A80C7C37}"/>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663853" y="4640903"/>
              <a:ext cx="1499594" cy="1085227"/>
            </a:xfrm>
            <a:prstGeom prst="rect">
              <a:avLst/>
            </a:prstGeom>
          </p:spPr>
        </p:pic>
      </p:grpSp>
      <p:pic>
        <p:nvPicPr>
          <p:cNvPr id="14" name="Graphic 26" descr="Database outline">
            <a:extLst>
              <a:ext uri="{FF2B5EF4-FFF2-40B4-BE49-F238E27FC236}">
                <a16:creationId xmlns:a16="http://schemas.microsoft.com/office/drawing/2014/main" id="{DC2F2E24-4109-AA1C-8FAE-7FF148EE282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47937" y="3543595"/>
            <a:ext cx="529268" cy="506511"/>
          </a:xfrm>
          <a:prstGeom prst="rect">
            <a:avLst/>
          </a:prstGeom>
        </p:spPr>
      </p:pic>
      <p:pic>
        <p:nvPicPr>
          <p:cNvPr id="15" name="Graphic 27" descr="Database outline">
            <a:extLst>
              <a:ext uri="{FF2B5EF4-FFF2-40B4-BE49-F238E27FC236}">
                <a16:creationId xmlns:a16="http://schemas.microsoft.com/office/drawing/2014/main" id="{62D2BFA8-BB31-175E-9A07-DEAB74BD335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699448" y="3948980"/>
            <a:ext cx="529268" cy="506511"/>
          </a:xfrm>
          <a:prstGeom prst="rect">
            <a:avLst/>
          </a:prstGeom>
        </p:spPr>
      </p:pic>
      <p:pic>
        <p:nvPicPr>
          <p:cNvPr id="16" name="Graphic 28" descr="Database outline">
            <a:extLst>
              <a:ext uri="{FF2B5EF4-FFF2-40B4-BE49-F238E27FC236}">
                <a16:creationId xmlns:a16="http://schemas.microsoft.com/office/drawing/2014/main" id="{8993C996-4651-64A7-40FD-519BA5B00EB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284993" y="3796850"/>
            <a:ext cx="529268" cy="506511"/>
          </a:xfrm>
          <a:prstGeom prst="rect">
            <a:avLst/>
          </a:prstGeom>
        </p:spPr>
      </p:pic>
      <p:grpSp>
        <p:nvGrpSpPr>
          <p:cNvPr id="17" name="Group 12">
            <a:extLst>
              <a:ext uri="{FF2B5EF4-FFF2-40B4-BE49-F238E27FC236}">
                <a16:creationId xmlns:a16="http://schemas.microsoft.com/office/drawing/2014/main" id="{859372EF-628F-C19E-73BC-D9C666E496B8}"/>
              </a:ext>
            </a:extLst>
          </p:cNvPr>
          <p:cNvGrpSpPr/>
          <p:nvPr/>
        </p:nvGrpSpPr>
        <p:grpSpPr>
          <a:xfrm>
            <a:off x="1528604" y="1270000"/>
            <a:ext cx="3519610" cy="2976520"/>
            <a:chOff x="4622085" y="1860798"/>
            <a:chExt cx="3519610" cy="2976519"/>
          </a:xfrm>
        </p:grpSpPr>
        <p:pic>
          <p:nvPicPr>
            <p:cNvPr id="18" name="Graphic 23" descr="Cloud outline">
              <a:extLst>
                <a:ext uri="{FF2B5EF4-FFF2-40B4-BE49-F238E27FC236}">
                  <a16:creationId xmlns:a16="http://schemas.microsoft.com/office/drawing/2014/main" id="{09D1F8BB-0D47-89A3-2467-19EAA2D2340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927087" y="1860798"/>
              <a:ext cx="2678915" cy="2563726"/>
            </a:xfrm>
            <a:prstGeom prst="rect">
              <a:avLst/>
            </a:prstGeom>
          </p:spPr>
        </p:pic>
        <p:grpSp>
          <p:nvGrpSpPr>
            <p:cNvPr id="19" name="Group 7">
              <a:extLst>
                <a:ext uri="{FF2B5EF4-FFF2-40B4-BE49-F238E27FC236}">
                  <a16:creationId xmlns:a16="http://schemas.microsoft.com/office/drawing/2014/main" id="{8A1536B3-B013-AA52-CDF3-F48341D784FC}"/>
                </a:ext>
              </a:extLst>
            </p:cNvPr>
            <p:cNvGrpSpPr/>
            <p:nvPr/>
          </p:nvGrpSpPr>
          <p:grpSpPr>
            <a:xfrm>
              <a:off x="4622085" y="3789880"/>
              <a:ext cx="3519610" cy="1047437"/>
              <a:chOff x="4622085" y="3789880"/>
              <a:chExt cx="3519610" cy="1047437"/>
            </a:xfrm>
          </p:grpSpPr>
          <p:cxnSp>
            <p:nvCxnSpPr>
              <p:cNvPr id="21" name="Straight Arrow Connector 55">
                <a:extLst>
                  <a:ext uri="{FF2B5EF4-FFF2-40B4-BE49-F238E27FC236}">
                    <a16:creationId xmlns:a16="http://schemas.microsoft.com/office/drawing/2014/main" id="{610FA927-CFC7-7EE9-906E-93695EA18E65}"/>
                  </a:ext>
                </a:extLst>
              </p:cNvPr>
              <p:cNvCxnSpPr/>
              <p:nvPr/>
            </p:nvCxnSpPr>
            <p:spPr>
              <a:xfrm flipV="1">
                <a:off x="4622085" y="3815935"/>
                <a:ext cx="763698" cy="776228"/>
              </a:xfrm>
              <a:prstGeom prst="straightConnector1">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56">
                <a:extLst>
                  <a:ext uri="{FF2B5EF4-FFF2-40B4-BE49-F238E27FC236}">
                    <a16:creationId xmlns:a16="http://schemas.microsoft.com/office/drawing/2014/main" id="{D9B7DDDE-C331-67BB-893F-E66FB659338E}"/>
                  </a:ext>
                </a:extLst>
              </p:cNvPr>
              <p:cNvCxnSpPr>
                <a:cxnSpLocks/>
              </p:cNvCxnSpPr>
              <p:nvPr/>
            </p:nvCxnSpPr>
            <p:spPr>
              <a:xfrm flipH="1" flipV="1">
                <a:off x="7341951" y="3789880"/>
                <a:ext cx="799744" cy="1003152"/>
              </a:xfrm>
              <a:prstGeom prst="straightConnector1">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59">
                <a:extLst>
                  <a:ext uri="{FF2B5EF4-FFF2-40B4-BE49-F238E27FC236}">
                    <a16:creationId xmlns:a16="http://schemas.microsoft.com/office/drawing/2014/main" id="{C562C029-C424-224D-B3C1-87B2F3364C38}"/>
                  </a:ext>
                </a:extLst>
              </p:cNvPr>
              <p:cNvCxnSpPr>
                <a:cxnSpLocks/>
              </p:cNvCxnSpPr>
              <p:nvPr/>
            </p:nvCxnSpPr>
            <p:spPr>
              <a:xfrm flipH="1" flipV="1">
                <a:off x="6364031" y="3815364"/>
                <a:ext cx="15527" cy="1021953"/>
              </a:xfrm>
              <a:prstGeom prst="straightConnector1">
                <a:avLst/>
              </a:prstGeom>
              <a:ln w="1905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grpSp>
        <p:sp>
          <p:nvSpPr>
            <p:cNvPr id="20" name="TextBox 90">
              <a:extLst>
                <a:ext uri="{FF2B5EF4-FFF2-40B4-BE49-F238E27FC236}">
                  <a16:creationId xmlns:a16="http://schemas.microsoft.com/office/drawing/2014/main" id="{1AF81CB6-3EA8-CA85-B519-640907E10326}"/>
                </a:ext>
              </a:extLst>
            </p:cNvPr>
            <p:cNvSpPr txBox="1"/>
            <p:nvPr/>
          </p:nvSpPr>
          <p:spPr>
            <a:xfrm>
              <a:off x="6422921" y="3345548"/>
              <a:ext cx="805029" cy="369332"/>
            </a:xfrm>
            <a:prstGeom prst="rect">
              <a:avLst/>
            </a:prstGeom>
            <a:noFill/>
          </p:spPr>
          <p:txBody>
            <a:bodyPr wrap="none" rtlCol="0">
              <a:spAutoFit/>
            </a:bodyPr>
            <a:lstStyle/>
            <a:p>
              <a:r>
                <a:rPr lang="en-US"/>
                <a:t>Server</a:t>
              </a:r>
            </a:p>
          </p:txBody>
        </p:sp>
      </p:grpSp>
      <p:grpSp>
        <p:nvGrpSpPr>
          <p:cNvPr id="24" name="Group 205">
            <a:extLst>
              <a:ext uri="{FF2B5EF4-FFF2-40B4-BE49-F238E27FC236}">
                <a16:creationId xmlns:a16="http://schemas.microsoft.com/office/drawing/2014/main" id="{F186E2A7-E019-CE64-D2C0-57CFF61820F6}"/>
              </a:ext>
            </a:extLst>
          </p:cNvPr>
          <p:cNvGrpSpPr>
            <a:grpSpLocks noChangeAspect="1"/>
          </p:cNvGrpSpPr>
          <p:nvPr/>
        </p:nvGrpSpPr>
        <p:grpSpPr>
          <a:xfrm>
            <a:off x="3388539" y="2447217"/>
            <a:ext cx="529264" cy="329223"/>
            <a:chOff x="562755" y="531422"/>
            <a:chExt cx="1506423" cy="968190"/>
          </a:xfrm>
          <a:solidFill>
            <a:schemeClr val="accent2"/>
          </a:solidFill>
        </p:grpSpPr>
        <p:sp>
          <p:nvSpPr>
            <p:cNvPr id="25" name="Oval 206">
              <a:extLst>
                <a:ext uri="{FF2B5EF4-FFF2-40B4-BE49-F238E27FC236}">
                  <a16:creationId xmlns:a16="http://schemas.microsoft.com/office/drawing/2014/main" id="{18491F9E-0C56-1345-13C0-9CAF99256C3A}"/>
                </a:ext>
              </a:extLst>
            </p:cNvPr>
            <p:cNvSpPr/>
            <p:nvPr/>
          </p:nvSpPr>
          <p:spPr>
            <a:xfrm>
              <a:off x="562755" y="659168"/>
              <a:ext cx="255495" cy="255495"/>
            </a:xfrm>
            <a:prstGeom prst="ellipse">
              <a:avLst/>
            </a:prstGeom>
            <a:grp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07">
              <a:extLst>
                <a:ext uri="{FF2B5EF4-FFF2-40B4-BE49-F238E27FC236}">
                  <a16:creationId xmlns:a16="http://schemas.microsoft.com/office/drawing/2014/main" id="{D5F5D080-5CD3-21E7-463A-D936F872D6FA}"/>
                </a:ext>
              </a:extLst>
            </p:cNvPr>
            <p:cNvSpPr/>
            <p:nvPr/>
          </p:nvSpPr>
          <p:spPr>
            <a:xfrm>
              <a:off x="1204830" y="881046"/>
              <a:ext cx="255495" cy="255495"/>
            </a:xfrm>
            <a:prstGeom prst="ellipse">
              <a:avLst/>
            </a:prstGeom>
            <a:grp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08">
              <a:extLst>
                <a:ext uri="{FF2B5EF4-FFF2-40B4-BE49-F238E27FC236}">
                  <a16:creationId xmlns:a16="http://schemas.microsoft.com/office/drawing/2014/main" id="{B6252412-18A1-1613-220E-33393024FDC6}"/>
                </a:ext>
              </a:extLst>
            </p:cNvPr>
            <p:cNvSpPr/>
            <p:nvPr/>
          </p:nvSpPr>
          <p:spPr>
            <a:xfrm>
              <a:off x="568354" y="1200414"/>
              <a:ext cx="255495" cy="255494"/>
            </a:xfrm>
            <a:prstGeom prst="ellipse">
              <a:avLst/>
            </a:prstGeom>
            <a:grp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09">
              <a:extLst>
                <a:ext uri="{FF2B5EF4-FFF2-40B4-BE49-F238E27FC236}">
                  <a16:creationId xmlns:a16="http://schemas.microsoft.com/office/drawing/2014/main" id="{662DE213-469E-1F8D-E2A5-38858ADE7294}"/>
                </a:ext>
              </a:extLst>
            </p:cNvPr>
            <p:cNvSpPr/>
            <p:nvPr/>
          </p:nvSpPr>
          <p:spPr>
            <a:xfrm>
              <a:off x="1210438" y="531422"/>
              <a:ext cx="255495" cy="255495"/>
            </a:xfrm>
            <a:prstGeom prst="ellipse">
              <a:avLst/>
            </a:prstGeom>
            <a:grp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10">
              <a:extLst>
                <a:ext uri="{FF2B5EF4-FFF2-40B4-BE49-F238E27FC236}">
                  <a16:creationId xmlns:a16="http://schemas.microsoft.com/office/drawing/2014/main" id="{B0EC9E7F-FE16-4611-3C7D-85A458DBFA2F}"/>
                </a:ext>
              </a:extLst>
            </p:cNvPr>
            <p:cNvSpPr/>
            <p:nvPr/>
          </p:nvSpPr>
          <p:spPr>
            <a:xfrm>
              <a:off x="1203705" y="1244117"/>
              <a:ext cx="255495" cy="255495"/>
            </a:xfrm>
            <a:prstGeom prst="ellipse">
              <a:avLst/>
            </a:prstGeom>
            <a:grp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11">
              <a:extLst>
                <a:ext uri="{FF2B5EF4-FFF2-40B4-BE49-F238E27FC236}">
                  <a16:creationId xmlns:a16="http://schemas.microsoft.com/office/drawing/2014/main" id="{43B1DE70-8968-7943-172F-D20EC0B9DC77}"/>
                </a:ext>
              </a:extLst>
            </p:cNvPr>
            <p:cNvSpPr/>
            <p:nvPr/>
          </p:nvSpPr>
          <p:spPr>
            <a:xfrm>
              <a:off x="1813683" y="1185286"/>
              <a:ext cx="255495" cy="255495"/>
            </a:xfrm>
            <a:prstGeom prst="ellipse">
              <a:avLst/>
            </a:prstGeom>
            <a:grp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212">
              <a:extLst>
                <a:ext uri="{FF2B5EF4-FFF2-40B4-BE49-F238E27FC236}">
                  <a16:creationId xmlns:a16="http://schemas.microsoft.com/office/drawing/2014/main" id="{1553D0DF-E596-71BB-B9DB-1633E1D06F60}"/>
                </a:ext>
              </a:extLst>
            </p:cNvPr>
            <p:cNvSpPr/>
            <p:nvPr/>
          </p:nvSpPr>
          <p:spPr>
            <a:xfrm>
              <a:off x="1813683" y="659168"/>
              <a:ext cx="255495" cy="255495"/>
            </a:xfrm>
            <a:prstGeom prst="ellipse">
              <a:avLst/>
            </a:prstGeom>
            <a:grp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Connector 213">
              <a:extLst>
                <a:ext uri="{FF2B5EF4-FFF2-40B4-BE49-F238E27FC236}">
                  <a16:creationId xmlns:a16="http://schemas.microsoft.com/office/drawing/2014/main" id="{86D4CBC0-FBC7-95DE-B2EE-60A5DACC3A6E}"/>
                </a:ext>
              </a:extLst>
            </p:cNvPr>
            <p:cNvCxnSpPr>
              <a:cxnSpLocks/>
              <a:stCxn id="25" idx="6"/>
              <a:endCxn id="28" idx="2"/>
            </p:cNvCxnSpPr>
            <p:nvPr/>
          </p:nvCxnSpPr>
          <p:spPr>
            <a:xfrm flipV="1">
              <a:off x="818250" y="659170"/>
              <a:ext cx="392188" cy="127746"/>
            </a:xfrm>
            <a:prstGeom prst="line">
              <a:avLst/>
            </a:prstGeom>
            <a:grpFill/>
            <a:ln w="12700">
              <a:solidFill>
                <a:schemeClr val="accent2"/>
              </a:solidFill>
            </a:ln>
          </p:spPr>
          <p:style>
            <a:lnRef idx="1">
              <a:schemeClr val="dk1"/>
            </a:lnRef>
            <a:fillRef idx="0">
              <a:schemeClr val="dk1"/>
            </a:fillRef>
            <a:effectRef idx="0">
              <a:schemeClr val="dk1"/>
            </a:effectRef>
            <a:fontRef idx="minor">
              <a:schemeClr val="tx1"/>
            </a:fontRef>
          </p:style>
        </p:cxnSp>
        <p:cxnSp>
          <p:nvCxnSpPr>
            <p:cNvPr id="33" name="Straight Connector 214">
              <a:extLst>
                <a:ext uri="{FF2B5EF4-FFF2-40B4-BE49-F238E27FC236}">
                  <a16:creationId xmlns:a16="http://schemas.microsoft.com/office/drawing/2014/main" id="{D07D3802-15BA-B781-56DB-652DD28F8C08}"/>
                </a:ext>
              </a:extLst>
            </p:cNvPr>
            <p:cNvCxnSpPr>
              <a:cxnSpLocks/>
              <a:stCxn id="25" idx="6"/>
              <a:endCxn id="26" idx="2"/>
            </p:cNvCxnSpPr>
            <p:nvPr/>
          </p:nvCxnSpPr>
          <p:spPr>
            <a:xfrm>
              <a:off x="818250" y="786917"/>
              <a:ext cx="386581" cy="221878"/>
            </a:xfrm>
            <a:prstGeom prst="line">
              <a:avLst/>
            </a:prstGeom>
            <a:grpFill/>
            <a:ln w="12700">
              <a:solidFill>
                <a:schemeClr val="accent2"/>
              </a:solidFill>
            </a:ln>
          </p:spPr>
          <p:style>
            <a:lnRef idx="1">
              <a:schemeClr val="dk1"/>
            </a:lnRef>
            <a:fillRef idx="0">
              <a:schemeClr val="dk1"/>
            </a:fillRef>
            <a:effectRef idx="0">
              <a:schemeClr val="dk1"/>
            </a:effectRef>
            <a:fontRef idx="minor">
              <a:schemeClr val="tx1"/>
            </a:fontRef>
          </p:style>
        </p:cxnSp>
        <p:cxnSp>
          <p:nvCxnSpPr>
            <p:cNvPr id="34" name="Straight Connector 215">
              <a:extLst>
                <a:ext uri="{FF2B5EF4-FFF2-40B4-BE49-F238E27FC236}">
                  <a16:creationId xmlns:a16="http://schemas.microsoft.com/office/drawing/2014/main" id="{1C10D560-7378-1062-1CE5-0097F5FE97EC}"/>
                </a:ext>
              </a:extLst>
            </p:cNvPr>
            <p:cNvCxnSpPr>
              <a:cxnSpLocks/>
              <a:stCxn id="26" idx="2"/>
              <a:endCxn id="27" idx="6"/>
            </p:cNvCxnSpPr>
            <p:nvPr/>
          </p:nvCxnSpPr>
          <p:spPr>
            <a:xfrm flipH="1">
              <a:off x="823848" y="1008795"/>
              <a:ext cx="380982" cy="319368"/>
            </a:xfrm>
            <a:prstGeom prst="line">
              <a:avLst/>
            </a:prstGeom>
            <a:grpFill/>
            <a:ln w="12700">
              <a:solidFill>
                <a:schemeClr val="accent2"/>
              </a:solidFill>
            </a:ln>
          </p:spPr>
          <p:style>
            <a:lnRef idx="1">
              <a:schemeClr val="dk1"/>
            </a:lnRef>
            <a:fillRef idx="0">
              <a:schemeClr val="dk1"/>
            </a:fillRef>
            <a:effectRef idx="0">
              <a:schemeClr val="dk1"/>
            </a:effectRef>
            <a:fontRef idx="minor">
              <a:schemeClr val="tx1"/>
            </a:fontRef>
          </p:style>
        </p:cxnSp>
        <p:cxnSp>
          <p:nvCxnSpPr>
            <p:cNvPr id="35" name="Straight Connector 216">
              <a:extLst>
                <a:ext uri="{FF2B5EF4-FFF2-40B4-BE49-F238E27FC236}">
                  <a16:creationId xmlns:a16="http://schemas.microsoft.com/office/drawing/2014/main" id="{B37FD146-222F-A9BB-B179-BFA8BB0A8C5D}"/>
                </a:ext>
              </a:extLst>
            </p:cNvPr>
            <p:cNvCxnSpPr>
              <a:cxnSpLocks/>
              <a:stCxn id="29" idx="2"/>
              <a:endCxn id="27" idx="6"/>
            </p:cNvCxnSpPr>
            <p:nvPr/>
          </p:nvCxnSpPr>
          <p:spPr>
            <a:xfrm flipH="1" flipV="1">
              <a:off x="823846" y="1328160"/>
              <a:ext cx="379858" cy="43704"/>
            </a:xfrm>
            <a:prstGeom prst="line">
              <a:avLst/>
            </a:prstGeom>
            <a:grpFill/>
            <a:ln w="12700">
              <a:solidFill>
                <a:schemeClr val="accent2"/>
              </a:solidFill>
            </a:ln>
          </p:spPr>
          <p:style>
            <a:lnRef idx="1">
              <a:schemeClr val="dk1"/>
            </a:lnRef>
            <a:fillRef idx="0">
              <a:schemeClr val="dk1"/>
            </a:fillRef>
            <a:effectRef idx="0">
              <a:schemeClr val="dk1"/>
            </a:effectRef>
            <a:fontRef idx="minor">
              <a:schemeClr val="tx1"/>
            </a:fontRef>
          </p:style>
        </p:cxnSp>
        <p:cxnSp>
          <p:nvCxnSpPr>
            <p:cNvPr id="36" name="Straight Connector 217">
              <a:extLst>
                <a:ext uri="{FF2B5EF4-FFF2-40B4-BE49-F238E27FC236}">
                  <a16:creationId xmlns:a16="http://schemas.microsoft.com/office/drawing/2014/main" id="{90A76FC6-3D1D-B627-E085-4B2A4908151D}"/>
                </a:ext>
              </a:extLst>
            </p:cNvPr>
            <p:cNvCxnSpPr>
              <a:cxnSpLocks/>
              <a:stCxn id="31" idx="2"/>
              <a:endCxn id="28" idx="6"/>
            </p:cNvCxnSpPr>
            <p:nvPr/>
          </p:nvCxnSpPr>
          <p:spPr>
            <a:xfrm flipH="1" flipV="1">
              <a:off x="1465933" y="659168"/>
              <a:ext cx="347751" cy="127746"/>
            </a:xfrm>
            <a:prstGeom prst="line">
              <a:avLst/>
            </a:prstGeom>
            <a:grpFill/>
            <a:ln w="12700">
              <a:solidFill>
                <a:schemeClr val="accent2"/>
              </a:solidFill>
            </a:ln>
          </p:spPr>
          <p:style>
            <a:lnRef idx="1">
              <a:schemeClr val="dk1"/>
            </a:lnRef>
            <a:fillRef idx="0">
              <a:schemeClr val="dk1"/>
            </a:fillRef>
            <a:effectRef idx="0">
              <a:schemeClr val="dk1"/>
            </a:effectRef>
            <a:fontRef idx="minor">
              <a:schemeClr val="tx1"/>
            </a:fontRef>
          </p:style>
        </p:cxnSp>
        <p:cxnSp>
          <p:nvCxnSpPr>
            <p:cNvPr id="37" name="Straight Connector 218">
              <a:extLst>
                <a:ext uri="{FF2B5EF4-FFF2-40B4-BE49-F238E27FC236}">
                  <a16:creationId xmlns:a16="http://schemas.microsoft.com/office/drawing/2014/main" id="{9C1775F7-1135-FDC1-5008-460AB54F01F9}"/>
                </a:ext>
              </a:extLst>
            </p:cNvPr>
            <p:cNvCxnSpPr>
              <a:cxnSpLocks/>
              <a:stCxn id="29" idx="2"/>
              <a:endCxn id="25" idx="6"/>
            </p:cNvCxnSpPr>
            <p:nvPr/>
          </p:nvCxnSpPr>
          <p:spPr>
            <a:xfrm flipH="1" flipV="1">
              <a:off x="818250" y="786917"/>
              <a:ext cx="385457" cy="584949"/>
            </a:xfrm>
            <a:prstGeom prst="line">
              <a:avLst/>
            </a:prstGeom>
            <a:grpFill/>
            <a:ln w="12700">
              <a:solidFill>
                <a:schemeClr val="accent2"/>
              </a:solidFill>
            </a:ln>
          </p:spPr>
          <p:style>
            <a:lnRef idx="1">
              <a:schemeClr val="dk1"/>
            </a:lnRef>
            <a:fillRef idx="0">
              <a:schemeClr val="dk1"/>
            </a:fillRef>
            <a:effectRef idx="0">
              <a:schemeClr val="dk1"/>
            </a:effectRef>
            <a:fontRef idx="minor">
              <a:schemeClr val="tx1"/>
            </a:fontRef>
          </p:style>
        </p:cxnSp>
        <p:cxnSp>
          <p:nvCxnSpPr>
            <p:cNvPr id="38" name="Straight Connector 219">
              <a:extLst>
                <a:ext uri="{FF2B5EF4-FFF2-40B4-BE49-F238E27FC236}">
                  <a16:creationId xmlns:a16="http://schemas.microsoft.com/office/drawing/2014/main" id="{8DB63F45-A2AE-547F-150E-C9936986162C}"/>
                </a:ext>
              </a:extLst>
            </p:cNvPr>
            <p:cNvCxnSpPr>
              <a:cxnSpLocks/>
              <a:stCxn id="28" idx="2"/>
              <a:endCxn id="27" idx="6"/>
            </p:cNvCxnSpPr>
            <p:nvPr/>
          </p:nvCxnSpPr>
          <p:spPr>
            <a:xfrm flipH="1">
              <a:off x="823848" y="659170"/>
              <a:ext cx="386590" cy="668992"/>
            </a:xfrm>
            <a:prstGeom prst="line">
              <a:avLst/>
            </a:prstGeom>
            <a:grpFill/>
            <a:ln w="12700">
              <a:solidFill>
                <a:schemeClr val="accent2"/>
              </a:solidFill>
            </a:ln>
          </p:spPr>
          <p:style>
            <a:lnRef idx="1">
              <a:schemeClr val="dk1"/>
            </a:lnRef>
            <a:fillRef idx="0">
              <a:schemeClr val="dk1"/>
            </a:fillRef>
            <a:effectRef idx="0">
              <a:schemeClr val="dk1"/>
            </a:effectRef>
            <a:fontRef idx="minor">
              <a:schemeClr val="tx1"/>
            </a:fontRef>
          </p:style>
        </p:cxnSp>
        <p:cxnSp>
          <p:nvCxnSpPr>
            <p:cNvPr id="39" name="Straight Connector 220">
              <a:extLst>
                <a:ext uri="{FF2B5EF4-FFF2-40B4-BE49-F238E27FC236}">
                  <a16:creationId xmlns:a16="http://schemas.microsoft.com/office/drawing/2014/main" id="{44B203EC-5999-E4B9-C323-45D7C14EB12E}"/>
                </a:ext>
              </a:extLst>
            </p:cNvPr>
            <p:cNvCxnSpPr>
              <a:cxnSpLocks/>
              <a:stCxn id="30" idx="2"/>
              <a:endCxn id="28" idx="6"/>
            </p:cNvCxnSpPr>
            <p:nvPr/>
          </p:nvCxnSpPr>
          <p:spPr>
            <a:xfrm flipH="1" flipV="1">
              <a:off x="1465933" y="659168"/>
              <a:ext cx="347751" cy="653864"/>
            </a:xfrm>
            <a:prstGeom prst="line">
              <a:avLst/>
            </a:prstGeom>
            <a:grpFill/>
            <a:ln w="12700">
              <a:solidFill>
                <a:schemeClr val="accent2"/>
              </a:solidFill>
            </a:ln>
          </p:spPr>
          <p:style>
            <a:lnRef idx="1">
              <a:schemeClr val="dk1"/>
            </a:lnRef>
            <a:fillRef idx="0">
              <a:schemeClr val="dk1"/>
            </a:fillRef>
            <a:effectRef idx="0">
              <a:schemeClr val="dk1"/>
            </a:effectRef>
            <a:fontRef idx="minor">
              <a:schemeClr val="tx1"/>
            </a:fontRef>
          </p:style>
        </p:cxnSp>
        <p:cxnSp>
          <p:nvCxnSpPr>
            <p:cNvPr id="40" name="Straight Connector 221">
              <a:extLst>
                <a:ext uri="{FF2B5EF4-FFF2-40B4-BE49-F238E27FC236}">
                  <a16:creationId xmlns:a16="http://schemas.microsoft.com/office/drawing/2014/main" id="{7CB0F550-D83E-979A-93C4-6F5645576EC9}"/>
                </a:ext>
              </a:extLst>
            </p:cNvPr>
            <p:cNvCxnSpPr>
              <a:cxnSpLocks/>
              <a:stCxn id="31" idx="2"/>
              <a:endCxn id="26" idx="6"/>
            </p:cNvCxnSpPr>
            <p:nvPr/>
          </p:nvCxnSpPr>
          <p:spPr>
            <a:xfrm flipH="1">
              <a:off x="1460325" y="786917"/>
              <a:ext cx="353358" cy="221878"/>
            </a:xfrm>
            <a:prstGeom prst="line">
              <a:avLst/>
            </a:prstGeom>
            <a:grpFill/>
            <a:ln w="12700">
              <a:solidFill>
                <a:schemeClr val="accent2"/>
              </a:solidFill>
            </a:ln>
          </p:spPr>
          <p:style>
            <a:lnRef idx="1">
              <a:schemeClr val="dk1"/>
            </a:lnRef>
            <a:fillRef idx="0">
              <a:schemeClr val="dk1"/>
            </a:fillRef>
            <a:effectRef idx="0">
              <a:schemeClr val="dk1"/>
            </a:effectRef>
            <a:fontRef idx="minor">
              <a:schemeClr val="tx1"/>
            </a:fontRef>
          </p:style>
        </p:cxnSp>
        <p:cxnSp>
          <p:nvCxnSpPr>
            <p:cNvPr id="41" name="Straight Connector 222">
              <a:extLst>
                <a:ext uri="{FF2B5EF4-FFF2-40B4-BE49-F238E27FC236}">
                  <a16:creationId xmlns:a16="http://schemas.microsoft.com/office/drawing/2014/main" id="{5030F698-8FD7-CAF5-C1A4-6B3AA5F4C4FD}"/>
                </a:ext>
              </a:extLst>
            </p:cNvPr>
            <p:cNvCxnSpPr>
              <a:cxnSpLocks/>
              <a:stCxn id="30" idx="2"/>
              <a:endCxn id="26" idx="6"/>
            </p:cNvCxnSpPr>
            <p:nvPr/>
          </p:nvCxnSpPr>
          <p:spPr>
            <a:xfrm flipH="1" flipV="1">
              <a:off x="1460325" y="1008795"/>
              <a:ext cx="353358" cy="304237"/>
            </a:xfrm>
            <a:prstGeom prst="line">
              <a:avLst/>
            </a:prstGeom>
            <a:grpFill/>
            <a:ln w="12700">
              <a:solidFill>
                <a:schemeClr val="accent2"/>
              </a:solidFill>
            </a:ln>
          </p:spPr>
          <p:style>
            <a:lnRef idx="1">
              <a:schemeClr val="dk1"/>
            </a:lnRef>
            <a:fillRef idx="0">
              <a:schemeClr val="dk1"/>
            </a:fillRef>
            <a:effectRef idx="0">
              <a:schemeClr val="dk1"/>
            </a:effectRef>
            <a:fontRef idx="minor">
              <a:schemeClr val="tx1"/>
            </a:fontRef>
          </p:style>
        </p:cxnSp>
        <p:cxnSp>
          <p:nvCxnSpPr>
            <p:cNvPr id="42" name="Straight Connector 223">
              <a:extLst>
                <a:ext uri="{FF2B5EF4-FFF2-40B4-BE49-F238E27FC236}">
                  <a16:creationId xmlns:a16="http://schemas.microsoft.com/office/drawing/2014/main" id="{DD26E676-A657-038A-9483-D6DC2F6CB3BD}"/>
                </a:ext>
              </a:extLst>
            </p:cNvPr>
            <p:cNvCxnSpPr>
              <a:cxnSpLocks/>
              <a:stCxn id="31" idx="2"/>
              <a:endCxn id="29" idx="6"/>
            </p:cNvCxnSpPr>
            <p:nvPr/>
          </p:nvCxnSpPr>
          <p:spPr>
            <a:xfrm flipH="1">
              <a:off x="1459199" y="786917"/>
              <a:ext cx="354484" cy="584949"/>
            </a:xfrm>
            <a:prstGeom prst="line">
              <a:avLst/>
            </a:prstGeom>
            <a:grpFill/>
            <a:ln w="12700">
              <a:solidFill>
                <a:schemeClr val="accent2"/>
              </a:solidFill>
            </a:ln>
          </p:spPr>
          <p:style>
            <a:lnRef idx="1">
              <a:schemeClr val="dk1"/>
            </a:lnRef>
            <a:fillRef idx="0">
              <a:schemeClr val="dk1"/>
            </a:fillRef>
            <a:effectRef idx="0">
              <a:schemeClr val="dk1"/>
            </a:effectRef>
            <a:fontRef idx="minor">
              <a:schemeClr val="tx1"/>
            </a:fontRef>
          </p:style>
        </p:cxnSp>
        <p:cxnSp>
          <p:nvCxnSpPr>
            <p:cNvPr id="43" name="Straight Connector 224">
              <a:extLst>
                <a:ext uri="{FF2B5EF4-FFF2-40B4-BE49-F238E27FC236}">
                  <a16:creationId xmlns:a16="http://schemas.microsoft.com/office/drawing/2014/main" id="{DD49183A-08B4-ABB5-B5C0-84E5939DA7D4}"/>
                </a:ext>
              </a:extLst>
            </p:cNvPr>
            <p:cNvCxnSpPr>
              <a:cxnSpLocks/>
              <a:stCxn id="30" idx="2"/>
              <a:endCxn id="29" idx="6"/>
            </p:cNvCxnSpPr>
            <p:nvPr/>
          </p:nvCxnSpPr>
          <p:spPr>
            <a:xfrm flipH="1">
              <a:off x="1459199" y="1313032"/>
              <a:ext cx="354484" cy="58834"/>
            </a:xfrm>
            <a:prstGeom prst="line">
              <a:avLst/>
            </a:prstGeom>
            <a:grpFill/>
            <a:ln w="12700">
              <a:solidFill>
                <a:schemeClr val="accent2"/>
              </a:solidFill>
            </a:ln>
          </p:spPr>
          <p:style>
            <a:lnRef idx="1">
              <a:schemeClr val="dk1"/>
            </a:lnRef>
            <a:fillRef idx="0">
              <a:schemeClr val="dk1"/>
            </a:fillRef>
            <a:effectRef idx="0">
              <a:schemeClr val="dk1"/>
            </a:effectRef>
            <a:fontRef idx="minor">
              <a:schemeClr val="tx1"/>
            </a:fontRef>
          </p:style>
        </p:cxnSp>
      </p:grpSp>
      <p:cxnSp>
        <p:nvCxnSpPr>
          <p:cNvPr id="44" name="Straight Arrow Connector 6">
            <a:extLst>
              <a:ext uri="{FF2B5EF4-FFF2-40B4-BE49-F238E27FC236}">
                <a16:creationId xmlns:a16="http://schemas.microsoft.com/office/drawing/2014/main" id="{A7A41F20-B97C-B7AF-153E-59C0D9196D04}"/>
              </a:ext>
            </a:extLst>
          </p:cNvPr>
          <p:cNvCxnSpPr>
            <a:cxnSpLocks/>
          </p:cNvCxnSpPr>
          <p:nvPr/>
        </p:nvCxnSpPr>
        <p:spPr>
          <a:xfrm>
            <a:off x="2993248" y="2624818"/>
            <a:ext cx="326921"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6" name="Graphic 26" descr="Database outline">
            <a:extLst>
              <a:ext uri="{FF2B5EF4-FFF2-40B4-BE49-F238E27FC236}">
                <a16:creationId xmlns:a16="http://schemas.microsoft.com/office/drawing/2014/main" id="{8BABC813-1E31-D2DD-25F3-113B01E1194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840400" y="2839801"/>
            <a:ext cx="457200" cy="457200"/>
          </a:xfrm>
          <a:prstGeom prst="rect">
            <a:avLst/>
          </a:prstGeom>
        </p:spPr>
      </p:pic>
      <p:grpSp>
        <p:nvGrpSpPr>
          <p:cNvPr id="47" name="Group 76">
            <a:extLst>
              <a:ext uri="{FF2B5EF4-FFF2-40B4-BE49-F238E27FC236}">
                <a16:creationId xmlns:a16="http://schemas.microsoft.com/office/drawing/2014/main" id="{D53BAC2A-14B8-2F2E-D2DB-36B53469CE76}"/>
              </a:ext>
            </a:extLst>
          </p:cNvPr>
          <p:cNvGrpSpPr>
            <a:grpSpLocks noChangeAspect="1"/>
          </p:cNvGrpSpPr>
          <p:nvPr/>
        </p:nvGrpSpPr>
        <p:grpSpPr>
          <a:xfrm>
            <a:off x="9658199" y="2891336"/>
            <a:ext cx="497340" cy="323265"/>
            <a:chOff x="562755" y="531419"/>
            <a:chExt cx="1506423" cy="968182"/>
          </a:xfrm>
          <a:solidFill>
            <a:srgbClr val="FF0000"/>
          </a:solidFill>
        </p:grpSpPr>
        <p:sp>
          <p:nvSpPr>
            <p:cNvPr id="49" name="Oval 77">
              <a:extLst>
                <a:ext uri="{FF2B5EF4-FFF2-40B4-BE49-F238E27FC236}">
                  <a16:creationId xmlns:a16="http://schemas.microsoft.com/office/drawing/2014/main" id="{946740CD-15DC-CA68-47D6-9D07A1011E18}"/>
                </a:ext>
              </a:extLst>
            </p:cNvPr>
            <p:cNvSpPr/>
            <p:nvPr/>
          </p:nvSpPr>
          <p:spPr>
            <a:xfrm>
              <a:off x="562755" y="659165"/>
              <a:ext cx="255496" cy="255492"/>
            </a:xfrm>
            <a:prstGeom prst="ellipse">
              <a:avLst/>
            </a:prstGeom>
            <a:grp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78">
              <a:extLst>
                <a:ext uri="{FF2B5EF4-FFF2-40B4-BE49-F238E27FC236}">
                  <a16:creationId xmlns:a16="http://schemas.microsoft.com/office/drawing/2014/main" id="{0E448AC8-C79E-2009-3F3B-B5D8CA17973D}"/>
                </a:ext>
              </a:extLst>
            </p:cNvPr>
            <p:cNvSpPr/>
            <p:nvPr/>
          </p:nvSpPr>
          <p:spPr>
            <a:xfrm>
              <a:off x="1204831" y="881042"/>
              <a:ext cx="255496" cy="255492"/>
            </a:xfrm>
            <a:prstGeom prst="ellipse">
              <a:avLst/>
            </a:prstGeom>
            <a:grp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79">
              <a:extLst>
                <a:ext uri="{FF2B5EF4-FFF2-40B4-BE49-F238E27FC236}">
                  <a16:creationId xmlns:a16="http://schemas.microsoft.com/office/drawing/2014/main" id="{2CB7A48D-DA4D-103E-E929-77BDA6E661CF}"/>
                </a:ext>
              </a:extLst>
            </p:cNvPr>
            <p:cNvSpPr/>
            <p:nvPr/>
          </p:nvSpPr>
          <p:spPr>
            <a:xfrm>
              <a:off x="568353" y="1200405"/>
              <a:ext cx="255496" cy="255492"/>
            </a:xfrm>
            <a:prstGeom prst="ellipse">
              <a:avLst/>
            </a:prstGeom>
            <a:grp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80">
              <a:extLst>
                <a:ext uri="{FF2B5EF4-FFF2-40B4-BE49-F238E27FC236}">
                  <a16:creationId xmlns:a16="http://schemas.microsoft.com/office/drawing/2014/main" id="{1FD134A4-95D1-2EE0-24B8-6B17A456D9FB}"/>
                </a:ext>
              </a:extLst>
            </p:cNvPr>
            <p:cNvSpPr/>
            <p:nvPr/>
          </p:nvSpPr>
          <p:spPr>
            <a:xfrm>
              <a:off x="1210438" y="531419"/>
              <a:ext cx="255496" cy="255492"/>
            </a:xfrm>
            <a:prstGeom prst="ellipse">
              <a:avLst/>
            </a:prstGeom>
            <a:grp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81">
              <a:extLst>
                <a:ext uri="{FF2B5EF4-FFF2-40B4-BE49-F238E27FC236}">
                  <a16:creationId xmlns:a16="http://schemas.microsoft.com/office/drawing/2014/main" id="{21671705-FBC4-D332-481A-7DF9915C8159}"/>
                </a:ext>
              </a:extLst>
            </p:cNvPr>
            <p:cNvSpPr/>
            <p:nvPr/>
          </p:nvSpPr>
          <p:spPr>
            <a:xfrm>
              <a:off x="1203704" y="1244109"/>
              <a:ext cx="255496" cy="255492"/>
            </a:xfrm>
            <a:prstGeom prst="ellipse">
              <a:avLst/>
            </a:prstGeom>
            <a:grp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82">
              <a:extLst>
                <a:ext uri="{FF2B5EF4-FFF2-40B4-BE49-F238E27FC236}">
                  <a16:creationId xmlns:a16="http://schemas.microsoft.com/office/drawing/2014/main" id="{ABFF8F5F-3280-0591-0F6A-3682E438FE90}"/>
                </a:ext>
              </a:extLst>
            </p:cNvPr>
            <p:cNvSpPr/>
            <p:nvPr/>
          </p:nvSpPr>
          <p:spPr>
            <a:xfrm>
              <a:off x="1813682" y="1185278"/>
              <a:ext cx="255496" cy="255492"/>
            </a:xfrm>
            <a:prstGeom prst="ellipse">
              <a:avLst/>
            </a:prstGeom>
            <a:grp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83">
              <a:extLst>
                <a:ext uri="{FF2B5EF4-FFF2-40B4-BE49-F238E27FC236}">
                  <a16:creationId xmlns:a16="http://schemas.microsoft.com/office/drawing/2014/main" id="{CC4489FC-BB77-AB83-704C-97B0586FB4C0}"/>
                </a:ext>
              </a:extLst>
            </p:cNvPr>
            <p:cNvSpPr/>
            <p:nvPr/>
          </p:nvSpPr>
          <p:spPr>
            <a:xfrm>
              <a:off x="1813682" y="659165"/>
              <a:ext cx="255496" cy="255492"/>
            </a:xfrm>
            <a:prstGeom prst="ellipse">
              <a:avLst/>
            </a:prstGeom>
            <a:grp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6" name="Straight Connector 84">
              <a:extLst>
                <a:ext uri="{FF2B5EF4-FFF2-40B4-BE49-F238E27FC236}">
                  <a16:creationId xmlns:a16="http://schemas.microsoft.com/office/drawing/2014/main" id="{776FC6BE-004F-EE0A-0C20-0C781384BE07}"/>
                </a:ext>
              </a:extLst>
            </p:cNvPr>
            <p:cNvCxnSpPr>
              <a:cxnSpLocks/>
              <a:stCxn id="49" idx="6"/>
              <a:endCxn id="52" idx="2"/>
            </p:cNvCxnSpPr>
            <p:nvPr/>
          </p:nvCxnSpPr>
          <p:spPr>
            <a:xfrm flipV="1">
              <a:off x="818251" y="659165"/>
              <a:ext cx="392187" cy="127746"/>
            </a:xfrm>
            <a:prstGeom prst="line">
              <a:avLst/>
            </a:prstGeom>
            <a:grpFill/>
            <a:ln w="12700">
              <a:solidFill>
                <a:srgbClr val="FF0000"/>
              </a:solidFill>
            </a:ln>
          </p:spPr>
          <p:style>
            <a:lnRef idx="1">
              <a:schemeClr val="dk1"/>
            </a:lnRef>
            <a:fillRef idx="0">
              <a:schemeClr val="dk1"/>
            </a:fillRef>
            <a:effectRef idx="0">
              <a:schemeClr val="dk1"/>
            </a:effectRef>
            <a:fontRef idx="minor">
              <a:schemeClr val="tx1"/>
            </a:fontRef>
          </p:style>
        </p:cxnSp>
        <p:cxnSp>
          <p:nvCxnSpPr>
            <p:cNvPr id="57" name="Straight Connector 85">
              <a:extLst>
                <a:ext uri="{FF2B5EF4-FFF2-40B4-BE49-F238E27FC236}">
                  <a16:creationId xmlns:a16="http://schemas.microsoft.com/office/drawing/2014/main" id="{C28787CC-3398-9ED0-A983-796EF95E3681}"/>
                </a:ext>
              </a:extLst>
            </p:cNvPr>
            <p:cNvCxnSpPr>
              <a:cxnSpLocks/>
              <a:stCxn id="49" idx="6"/>
              <a:endCxn id="50" idx="2"/>
            </p:cNvCxnSpPr>
            <p:nvPr/>
          </p:nvCxnSpPr>
          <p:spPr>
            <a:xfrm>
              <a:off x="818251" y="786911"/>
              <a:ext cx="386580" cy="221876"/>
            </a:xfrm>
            <a:prstGeom prst="line">
              <a:avLst/>
            </a:prstGeom>
            <a:grpFill/>
            <a:ln w="12700">
              <a:solidFill>
                <a:srgbClr val="FF0000"/>
              </a:solidFill>
            </a:ln>
          </p:spPr>
          <p:style>
            <a:lnRef idx="1">
              <a:schemeClr val="dk1"/>
            </a:lnRef>
            <a:fillRef idx="0">
              <a:schemeClr val="dk1"/>
            </a:fillRef>
            <a:effectRef idx="0">
              <a:schemeClr val="dk1"/>
            </a:effectRef>
            <a:fontRef idx="minor">
              <a:schemeClr val="tx1"/>
            </a:fontRef>
          </p:style>
        </p:cxnSp>
        <p:cxnSp>
          <p:nvCxnSpPr>
            <p:cNvPr id="58" name="Straight Connector 86">
              <a:extLst>
                <a:ext uri="{FF2B5EF4-FFF2-40B4-BE49-F238E27FC236}">
                  <a16:creationId xmlns:a16="http://schemas.microsoft.com/office/drawing/2014/main" id="{B7DC55FF-3C99-8A0A-9588-2F562D2CB02F}"/>
                </a:ext>
              </a:extLst>
            </p:cNvPr>
            <p:cNvCxnSpPr>
              <a:cxnSpLocks/>
              <a:stCxn id="50" idx="2"/>
              <a:endCxn id="51" idx="6"/>
            </p:cNvCxnSpPr>
            <p:nvPr/>
          </p:nvCxnSpPr>
          <p:spPr>
            <a:xfrm flipH="1">
              <a:off x="823849" y="1008788"/>
              <a:ext cx="380982" cy="319364"/>
            </a:xfrm>
            <a:prstGeom prst="line">
              <a:avLst/>
            </a:prstGeom>
            <a:grpFill/>
            <a:ln w="12700">
              <a:solidFill>
                <a:srgbClr val="FF0000"/>
              </a:solidFill>
            </a:ln>
          </p:spPr>
          <p:style>
            <a:lnRef idx="1">
              <a:schemeClr val="dk1"/>
            </a:lnRef>
            <a:fillRef idx="0">
              <a:schemeClr val="dk1"/>
            </a:fillRef>
            <a:effectRef idx="0">
              <a:schemeClr val="dk1"/>
            </a:effectRef>
            <a:fontRef idx="minor">
              <a:schemeClr val="tx1"/>
            </a:fontRef>
          </p:style>
        </p:cxnSp>
        <p:cxnSp>
          <p:nvCxnSpPr>
            <p:cNvPr id="59" name="Straight Connector 87">
              <a:extLst>
                <a:ext uri="{FF2B5EF4-FFF2-40B4-BE49-F238E27FC236}">
                  <a16:creationId xmlns:a16="http://schemas.microsoft.com/office/drawing/2014/main" id="{5AE8D5AA-DA63-B775-2601-D49348769A0A}"/>
                </a:ext>
              </a:extLst>
            </p:cNvPr>
            <p:cNvCxnSpPr>
              <a:cxnSpLocks/>
              <a:stCxn id="53" idx="2"/>
              <a:endCxn id="51" idx="6"/>
            </p:cNvCxnSpPr>
            <p:nvPr/>
          </p:nvCxnSpPr>
          <p:spPr>
            <a:xfrm flipH="1" flipV="1">
              <a:off x="823845" y="1328152"/>
              <a:ext cx="379859" cy="43703"/>
            </a:xfrm>
            <a:prstGeom prst="line">
              <a:avLst/>
            </a:prstGeom>
            <a:grpFill/>
            <a:ln w="12700">
              <a:solidFill>
                <a:srgbClr val="FF0000"/>
              </a:solidFill>
            </a:ln>
          </p:spPr>
          <p:style>
            <a:lnRef idx="1">
              <a:schemeClr val="dk1"/>
            </a:lnRef>
            <a:fillRef idx="0">
              <a:schemeClr val="dk1"/>
            </a:fillRef>
            <a:effectRef idx="0">
              <a:schemeClr val="dk1"/>
            </a:effectRef>
            <a:fontRef idx="minor">
              <a:schemeClr val="tx1"/>
            </a:fontRef>
          </p:style>
        </p:cxnSp>
        <p:cxnSp>
          <p:nvCxnSpPr>
            <p:cNvPr id="60" name="Straight Connector 88">
              <a:extLst>
                <a:ext uri="{FF2B5EF4-FFF2-40B4-BE49-F238E27FC236}">
                  <a16:creationId xmlns:a16="http://schemas.microsoft.com/office/drawing/2014/main" id="{B78F4AD0-1C59-1255-A59B-BA12382A3EBC}"/>
                </a:ext>
              </a:extLst>
            </p:cNvPr>
            <p:cNvCxnSpPr>
              <a:cxnSpLocks/>
              <a:stCxn id="55" idx="2"/>
              <a:endCxn id="52" idx="6"/>
            </p:cNvCxnSpPr>
            <p:nvPr/>
          </p:nvCxnSpPr>
          <p:spPr>
            <a:xfrm flipH="1" flipV="1">
              <a:off x="1465933" y="659165"/>
              <a:ext cx="347752" cy="127746"/>
            </a:xfrm>
            <a:prstGeom prst="line">
              <a:avLst/>
            </a:prstGeom>
            <a:grpFill/>
            <a:ln w="12700">
              <a:solidFill>
                <a:srgbClr val="FF0000"/>
              </a:solidFill>
            </a:ln>
          </p:spPr>
          <p:style>
            <a:lnRef idx="1">
              <a:schemeClr val="dk1"/>
            </a:lnRef>
            <a:fillRef idx="0">
              <a:schemeClr val="dk1"/>
            </a:fillRef>
            <a:effectRef idx="0">
              <a:schemeClr val="dk1"/>
            </a:effectRef>
            <a:fontRef idx="minor">
              <a:schemeClr val="tx1"/>
            </a:fontRef>
          </p:style>
        </p:cxnSp>
        <p:cxnSp>
          <p:nvCxnSpPr>
            <p:cNvPr id="61" name="Straight Connector 89">
              <a:extLst>
                <a:ext uri="{FF2B5EF4-FFF2-40B4-BE49-F238E27FC236}">
                  <a16:creationId xmlns:a16="http://schemas.microsoft.com/office/drawing/2014/main" id="{6DB7446E-13A5-C7D0-6457-E839546A0291}"/>
                </a:ext>
              </a:extLst>
            </p:cNvPr>
            <p:cNvCxnSpPr>
              <a:cxnSpLocks/>
              <a:stCxn id="53" idx="2"/>
              <a:endCxn id="49" idx="6"/>
            </p:cNvCxnSpPr>
            <p:nvPr/>
          </p:nvCxnSpPr>
          <p:spPr>
            <a:xfrm flipH="1" flipV="1">
              <a:off x="818251" y="786911"/>
              <a:ext cx="385456" cy="584944"/>
            </a:xfrm>
            <a:prstGeom prst="line">
              <a:avLst/>
            </a:prstGeom>
            <a:grpFill/>
            <a:ln w="12700">
              <a:solidFill>
                <a:srgbClr val="FF0000"/>
              </a:solidFill>
            </a:ln>
          </p:spPr>
          <p:style>
            <a:lnRef idx="1">
              <a:schemeClr val="dk1"/>
            </a:lnRef>
            <a:fillRef idx="0">
              <a:schemeClr val="dk1"/>
            </a:fillRef>
            <a:effectRef idx="0">
              <a:schemeClr val="dk1"/>
            </a:effectRef>
            <a:fontRef idx="minor">
              <a:schemeClr val="tx1"/>
            </a:fontRef>
          </p:style>
        </p:cxnSp>
        <p:cxnSp>
          <p:nvCxnSpPr>
            <p:cNvPr id="62" name="Straight Connector 90">
              <a:extLst>
                <a:ext uri="{FF2B5EF4-FFF2-40B4-BE49-F238E27FC236}">
                  <a16:creationId xmlns:a16="http://schemas.microsoft.com/office/drawing/2014/main" id="{80269973-43CA-8DBF-AFCF-0892906A33F0}"/>
                </a:ext>
              </a:extLst>
            </p:cNvPr>
            <p:cNvCxnSpPr>
              <a:cxnSpLocks/>
              <a:stCxn id="52" idx="2"/>
              <a:endCxn id="51" idx="6"/>
            </p:cNvCxnSpPr>
            <p:nvPr/>
          </p:nvCxnSpPr>
          <p:spPr>
            <a:xfrm flipH="1">
              <a:off x="823849" y="659165"/>
              <a:ext cx="386589" cy="668987"/>
            </a:xfrm>
            <a:prstGeom prst="line">
              <a:avLst/>
            </a:prstGeom>
            <a:grpFill/>
            <a:ln w="12700">
              <a:solidFill>
                <a:srgbClr val="FF0000"/>
              </a:solidFill>
            </a:ln>
          </p:spPr>
          <p:style>
            <a:lnRef idx="1">
              <a:schemeClr val="dk1"/>
            </a:lnRef>
            <a:fillRef idx="0">
              <a:schemeClr val="dk1"/>
            </a:fillRef>
            <a:effectRef idx="0">
              <a:schemeClr val="dk1"/>
            </a:effectRef>
            <a:fontRef idx="minor">
              <a:schemeClr val="tx1"/>
            </a:fontRef>
          </p:style>
        </p:cxnSp>
        <p:cxnSp>
          <p:nvCxnSpPr>
            <p:cNvPr id="63" name="Straight Connector 91">
              <a:extLst>
                <a:ext uri="{FF2B5EF4-FFF2-40B4-BE49-F238E27FC236}">
                  <a16:creationId xmlns:a16="http://schemas.microsoft.com/office/drawing/2014/main" id="{0FF74264-5655-E2AB-D216-94398D4954EF}"/>
                </a:ext>
              </a:extLst>
            </p:cNvPr>
            <p:cNvCxnSpPr>
              <a:cxnSpLocks/>
              <a:stCxn id="54" idx="2"/>
              <a:endCxn id="52" idx="6"/>
            </p:cNvCxnSpPr>
            <p:nvPr/>
          </p:nvCxnSpPr>
          <p:spPr>
            <a:xfrm flipH="1" flipV="1">
              <a:off x="1465933" y="659165"/>
              <a:ext cx="347752" cy="653859"/>
            </a:xfrm>
            <a:prstGeom prst="line">
              <a:avLst/>
            </a:prstGeom>
            <a:grpFill/>
            <a:ln w="12700">
              <a:solidFill>
                <a:srgbClr val="FF0000"/>
              </a:solidFill>
            </a:ln>
          </p:spPr>
          <p:style>
            <a:lnRef idx="1">
              <a:schemeClr val="dk1"/>
            </a:lnRef>
            <a:fillRef idx="0">
              <a:schemeClr val="dk1"/>
            </a:fillRef>
            <a:effectRef idx="0">
              <a:schemeClr val="dk1"/>
            </a:effectRef>
            <a:fontRef idx="minor">
              <a:schemeClr val="tx1"/>
            </a:fontRef>
          </p:style>
        </p:cxnSp>
        <p:cxnSp>
          <p:nvCxnSpPr>
            <p:cNvPr id="64" name="Straight Connector 92">
              <a:extLst>
                <a:ext uri="{FF2B5EF4-FFF2-40B4-BE49-F238E27FC236}">
                  <a16:creationId xmlns:a16="http://schemas.microsoft.com/office/drawing/2014/main" id="{FE57AD63-3855-37A1-5A71-10AC34F03887}"/>
                </a:ext>
              </a:extLst>
            </p:cNvPr>
            <p:cNvCxnSpPr>
              <a:cxnSpLocks/>
              <a:stCxn id="55" idx="2"/>
              <a:endCxn id="50" idx="6"/>
            </p:cNvCxnSpPr>
            <p:nvPr/>
          </p:nvCxnSpPr>
          <p:spPr>
            <a:xfrm flipH="1">
              <a:off x="1460324" y="786911"/>
              <a:ext cx="353358" cy="221877"/>
            </a:xfrm>
            <a:prstGeom prst="line">
              <a:avLst/>
            </a:prstGeom>
            <a:grpFill/>
            <a:ln w="12700">
              <a:solidFill>
                <a:srgbClr val="FF0000"/>
              </a:solidFill>
            </a:ln>
          </p:spPr>
          <p:style>
            <a:lnRef idx="1">
              <a:schemeClr val="dk1"/>
            </a:lnRef>
            <a:fillRef idx="0">
              <a:schemeClr val="dk1"/>
            </a:fillRef>
            <a:effectRef idx="0">
              <a:schemeClr val="dk1"/>
            </a:effectRef>
            <a:fontRef idx="minor">
              <a:schemeClr val="tx1"/>
            </a:fontRef>
          </p:style>
        </p:cxnSp>
        <p:cxnSp>
          <p:nvCxnSpPr>
            <p:cNvPr id="65" name="Straight Connector 93">
              <a:extLst>
                <a:ext uri="{FF2B5EF4-FFF2-40B4-BE49-F238E27FC236}">
                  <a16:creationId xmlns:a16="http://schemas.microsoft.com/office/drawing/2014/main" id="{3DE9C98E-6147-A749-B897-E3B8CD48C1DC}"/>
                </a:ext>
              </a:extLst>
            </p:cNvPr>
            <p:cNvCxnSpPr>
              <a:cxnSpLocks/>
              <a:stCxn id="54" idx="2"/>
              <a:endCxn id="50" idx="6"/>
            </p:cNvCxnSpPr>
            <p:nvPr/>
          </p:nvCxnSpPr>
          <p:spPr>
            <a:xfrm flipH="1" flipV="1">
              <a:off x="1460324" y="1008788"/>
              <a:ext cx="353358" cy="304233"/>
            </a:xfrm>
            <a:prstGeom prst="line">
              <a:avLst/>
            </a:prstGeom>
            <a:grpFill/>
            <a:ln w="12700">
              <a:solidFill>
                <a:srgbClr val="FF0000"/>
              </a:solidFill>
            </a:ln>
          </p:spPr>
          <p:style>
            <a:lnRef idx="1">
              <a:schemeClr val="dk1"/>
            </a:lnRef>
            <a:fillRef idx="0">
              <a:schemeClr val="dk1"/>
            </a:fillRef>
            <a:effectRef idx="0">
              <a:schemeClr val="dk1"/>
            </a:effectRef>
            <a:fontRef idx="minor">
              <a:schemeClr val="tx1"/>
            </a:fontRef>
          </p:style>
        </p:cxnSp>
        <p:cxnSp>
          <p:nvCxnSpPr>
            <p:cNvPr id="66" name="Straight Connector 94">
              <a:extLst>
                <a:ext uri="{FF2B5EF4-FFF2-40B4-BE49-F238E27FC236}">
                  <a16:creationId xmlns:a16="http://schemas.microsoft.com/office/drawing/2014/main" id="{37EAA627-A20A-0C06-82BF-AE62FA54E807}"/>
                </a:ext>
              </a:extLst>
            </p:cNvPr>
            <p:cNvCxnSpPr>
              <a:cxnSpLocks/>
              <a:stCxn id="55" idx="2"/>
              <a:endCxn id="53" idx="6"/>
            </p:cNvCxnSpPr>
            <p:nvPr/>
          </p:nvCxnSpPr>
          <p:spPr>
            <a:xfrm flipH="1">
              <a:off x="1459200" y="786911"/>
              <a:ext cx="354485" cy="584944"/>
            </a:xfrm>
            <a:prstGeom prst="line">
              <a:avLst/>
            </a:prstGeom>
            <a:grpFill/>
            <a:ln w="12700">
              <a:solidFill>
                <a:srgbClr val="FF0000"/>
              </a:solidFill>
            </a:ln>
          </p:spPr>
          <p:style>
            <a:lnRef idx="1">
              <a:schemeClr val="dk1"/>
            </a:lnRef>
            <a:fillRef idx="0">
              <a:schemeClr val="dk1"/>
            </a:fillRef>
            <a:effectRef idx="0">
              <a:schemeClr val="dk1"/>
            </a:effectRef>
            <a:fontRef idx="minor">
              <a:schemeClr val="tx1"/>
            </a:fontRef>
          </p:style>
        </p:cxnSp>
        <p:cxnSp>
          <p:nvCxnSpPr>
            <p:cNvPr id="67" name="Straight Connector 95">
              <a:extLst>
                <a:ext uri="{FF2B5EF4-FFF2-40B4-BE49-F238E27FC236}">
                  <a16:creationId xmlns:a16="http://schemas.microsoft.com/office/drawing/2014/main" id="{3F64480A-1F3C-9AD2-AA67-49FE7CCC869E}"/>
                </a:ext>
              </a:extLst>
            </p:cNvPr>
            <p:cNvCxnSpPr>
              <a:cxnSpLocks/>
              <a:stCxn id="54" idx="2"/>
              <a:endCxn id="53" idx="6"/>
            </p:cNvCxnSpPr>
            <p:nvPr/>
          </p:nvCxnSpPr>
          <p:spPr>
            <a:xfrm flipH="1">
              <a:off x="1459200" y="1313033"/>
              <a:ext cx="354485" cy="58834"/>
            </a:xfrm>
            <a:prstGeom prst="line">
              <a:avLst/>
            </a:prstGeom>
            <a:grpFill/>
            <a:ln w="12700">
              <a:solidFill>
                <a:srgbClr val="FF0000"/>
              </a:solidFill>
            </a:ln>
          </p:spPr>
          <p:style>
            <a:lnRef idx="1">
              <a:schemeClr val="dk1"/>
            </a:lnRef>
            <a:fillRef idx="0">
              <a:schemeClr val="dk1"/>
            </a:fillRef>
            <a:effectRef idx="0">
              <a:schemeClr val="dk1"/>
            </a:effectRef>
            <a:fontRef idx="minor">
              <a:schemeClr val="tx1"/>
            </a:fontRef>
          </p:style>
        </p:cxnSp>
      </p:grpSp>
      <p:cxnSp>
        <p:nvCxnSpPr>
          <p:cNvPr id="48" name="Straight Arrow Connector 118">
            <a:extLst>
              <a:ext uri="{FF2B5EF4-FFF2-40B4-BE49-F238E27FC236}">
                <a16:creationId xmlns:a16="http://schemas.microsoft.com/office/drawing/2014/main" id="{F3BA0FD0-BEF7-7BD6-3EE5-975A6CACDD37}"/>
              </a:ext>
            </a:extLst>
          </p:cNvPr>
          <p:cNvCxnSpPr>
            <a:cxnSpLocks/>
          </p:cNvCxnSpPr>
          <p:nvPr/>
        </p:nvCxnSpPr>
        <p:spPr>
          <a:xfrm flipV="1">
            <a:off x="9273041" y="3068401"/>
            <a:ext cx="369613"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69" name="Graphic 25" descr="Database outline">
            <a:extLst>
              <a:ext uri="{FF2B5EF4-FFF2-40B4-BE49-F238E27FC236}">
                <a16:creationId xmlns:a16="http://schemas.microsoft.com/office/drawing/2014/main" id="{5DA91366-F669-F6C9-F9C3-87E7EEB2B1C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862952" y="2857338"/>
            <a:ext cx="457200" cy="457200"/>
          </a:xfrm>
          <a:prstGeom prst="rect">
            <a:avLst/>
          </a:prstGeom>
        </p:spPr>
      </p:pic>
      <p:grpSp>
        <p:nvGrpSpPr>
          <p:cNvPr id="70" name="Group 96">
            <a:extLst>
              <a:ext uri="{FF2B5EF4-FFF2-40B4-BE49-F238E27FC236}">
                <a16:creationId xmlns:a16="http://schemas.microsoft.com/office/drawing/2014/main" id="{911D68CB-4A4B-C07E-C811-08ADD880887C}"/>
              </a:ext>
            </a:extLst>
          </p:cNvPr>
          <p:cNvGrpSpPr>
            <a:grpSpLocks noChangeAspect="1"/>
          </p:cNvGrpSpPr>
          <p:nvPr/>
        </p:nvGrpSpPr>
        <p:grpSpPr>
          <a:xfrm>
            <a:off x="7686503" y="2940442"/>
            <a:ext cx="497340" cy="323265"/>
            <a:chOff x="562755" y="531422"/>
            <a:chExt cx="1506423" cy="968190"/>
          </a:xfrm>
          <a:solidFill>
            <a:schemeClr val="accent5"/>
          </a:solidFill>
        </p:grpSpPr>
        <p:sp>
          <p:nvSpPr>
            <p:cNvPr id="72" name="Oval 97">
              <a:extLst>
                <a:ext uri="{FF2B5EF4-FFF2-40B4-BE49-F238E27FC236}">
                  <a16:creationId xmlns:a16="http://schemas.microsoft.com/office/drawing/2014/main" id="{FD1A5E6A-4E64-8BDF-25D8-87710137BB29}"/>
                </a:ext>
              </a:extLst>
            </p:cNvPr>
            <p:cNvSpPr/>
            <p:nvPr/>
          </p:nvSpPr>
          <p:spPr>
            <a:xfrm>
              <a:off x="562755" y="659168"/>
              <a:ext cx="255495" cy="255495"/>
            </a:xfrm>
            <a:prstGeom prst="ellipse">
              <a:avLst/>
            </a:prstGeom>
            <a:grpFill/>
            <a:ln w="127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98">
              <a:extLst>
                <a:ext uri="{FF2B5EF4-FFF2-40B4-BE49-F238E27FC236}">
                  <a16:creationId xmlns:a16="http://schemas.microsoft.com/office/drawing/2014/main" id="{545ABDDF-369F-3BF7-9CE7-DEAAA12172F6}"/>
                </a:ext>
              </a:extLst>
            </p:cNvPr>
            <p:cNvSpPr/>
            <p:nvPr/>
          </p:nvSpPr>
          <p:spPr>
            <a:xfrm>
              <a:off x="1204830" y="881046"/>
              <a:ext cx="255495" cy="255495"/>
            </a:xfrm>
            <a:prstGeom prst="ellipse">
              <a:avLst/>
            </a:prstGeom>
            <a:grpFill/>
            <a:ln w="127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99">
              <a:extLst>
                <a:ext uri="{FF2B5EF4-FFF2-40B4-BE49-F238E27FC236}">
                  <a16:creationId xmlns:a16="http://schemas.microsoft.com/office/drawing/2014/main" id="{76630D19-AC64-F0CD-669F-15C1D64C1627}"/>
                </a:ext>
              </a:extLst>
            </p:cNvPr>
            <p:cNvSpPr/>
            <p:nvPr/>
          </p:nvSpPr>
          <p:spPr>
            <a:xfrm>
              <a:off x="568354" y="1200414"/>
              <a:ext cx="255495" cy="255494"/>
            </a:xfrm>
            <a:prstGeom prst="ellipse">
              <a:avLst/>
            </a:prstGeom>
            <a:grpFill/>
            <a:ln w="127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100">
              <a:extLst>
                <a:ext uri="{FF2B5EF4-FFF2-40B4-BE49-F238E27FC236}">
                  <a16:creationId xmlns:a16="http://schemas.microsoft.com/office/drawing/2014/main" id="{953A4000-6955-9229-5BAB-326917F1FF9F}"/>
                </a:ext>
              </a:extLst>
            </p:cNvPr>
            <p:cNvSpPr/>
            <p:nvPr/>
          </p:nvSpPr>
          <p:spPr>
            <a:xfrm>
              <a:off x="1210438" y="531422"/>
              <a:ext cx="255495" cy="255495"/>
            </a:xfrm>
            <a:prstGeom prst="ellipse">
              <a:avLst/>
            </a:prstGeom>
            <a:grpFill/>
            <a:ln w="127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101">
              <a:extLst>
                <a:ext uri="{FF2B5EF4-FFF2-40B4-BE49-F238E27FC236}">
                  <a16:creationId xmlns:a16="http://schemas.microsoft.com/office/drawing/2014/main" id="{F24547A4-B975-ED1A-1596-69F09927F36B}"/>
                </a:ext>
              </a:extLst>
            </p:cNvPr>
            <p:cNvSpPr/>
            <p:nvPr/>
          </p:nvSpPr>
          <p:spPr>
            <a:xfrm>
              <a:off x="1203705" y="1244117"/>
              <a:ext cx="255495" cy="255495"/>
            </a:xfrm>
            <a:prstGeom prst="ellipse">
              <a:avLst/>
            </a:prstGeom>
            <a:grpFill/>
            <a:ln w="127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102">
              <a:extLst>
                <a:ext uri="{FF2B5EF4-FFF2-40B4-BE49-F238E27FC236}">
                  <a16:creationId xmlns:a16="http://schemas.microsoft.com/office/drawing/2014/main" id="{4DAE7975-E0D6-BB9C-6634-5FC38FE668C3}"/>
                </a:ext>
              </a:extLst>
            </p:cNvPr>
            <p:cNvSpPr/>
            <p:nvPr/>
          </p:nvSpPr>
          <p:spPr>
            <a:xfrm>
              <a:off x="1813683" y="1185286"/>
              <a:ext cx="255495" cy="255495"/>
            </a:xfrm>
            <a:prstGeom prst="ellipse">
              <a:avLst/>
            </a:prstGeom>
            <a:grpFill/>
            <a:ln w="127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103">
              <a:extLst>
                <a:ext uri="{FF2B5EF4-FFF2-40B4-BE49-F238E27FC236}">
                  <a16:creationId xmlns:a16="http://schemas.microsoft.com/office/drawing/2014/main" id="{F180029C-AFE6-B060-6217-F2CDE70AABF1}"/>
                </a:ext>
              </a:extLst>
            </p:cNvPr>
            <p:cNvSpPr/>
            <p:nvPr/>
          </p:nvSpPr>
          <p:spPr>
            <a:xfrm>
              <a:off x="1813683" y="659168"/>
              <a:ext cx="255495" cy="255495"/>
            </a:xfrm>
            <a:prstGeom prst="ellipse">
              <a:avLst/>
            </a:prstGeom>
            <a:grpFill/>
            <a:ln w="127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9" name="Straight Connector 104">
              <a:extLst>
                <a:ext uri="{FF2B5EF4-FFF2-40B4-BE49-F238E27FC236}">
                  <a16:creationId xmlns:a16="http://schemas.microsoft.com/office/drawing/2014/main" id="{A7AFA729-53AE-030C-B97E-8B1E71333A3A}"/>
                </a:ext>
              </a:extLst>
            </p:cNvPr>
            <p:cNvCxnSpPr>
              <a:cxnSpLocks/>
              <a:stCxn id="72" idx="6"/>
              <a:endCxn id="75" idx="2"/>
            </p:cNvCxnSpPr>
            <p:nvPr/>
          </p:nvCxnSpPr>
          <p:spPr>
            <a:xfrm flipV="1">
              <a:off x="818250" y="659170"/>
              <a:ext cx="392188" cy="127746"/>
            </a:xfrm>
            <a:prstGeom prst="line">
              <a:avLst/>
            </a:prstGeom>
            <a:grpFill/>
            <a:ln w="12700">
              <a:solidFill>
                <a:schemeClr val="accent5"/>
              </a:solidFill>
            </a:ln>
          </p:spPr>
          <p:style>
            <a:lnRef idx="1">
              <a:schemeClr val="dk1"/>
            </a:lnRef>
            <a:fillRef idx="0">
              <a:schemeClr val="dk1"/>
            </a:fillRef>
            <a:effectRef idx="0">
              <a:schemeClr val="dk1"/>
            </a:effectRef>
            <a:fontRef idx="minor">
              <a:schemeClr val="tx1"/>
            </a:fontRef>
          </p:style>
        </p:cxnSp>
        <p:cxnSp>
          <p:nvCxnSpPr>
            <p:cNvPr id="80" name="Straight Connector 105">
              <a:extLst>
                <a:ext uri="{FF2B5EF4-FFF2-40B4-BE49-F238E27FC236}">
                  <a16:creationId xmlns:a16="http://schemas.microsoft.com/office/drawing/2014/main" id="{7BE576BB-DDEA-FE90-F31A-90A1BB6B6B2E}"/>
                </a:ext>
              </a:extLst>
            </p:cNvPr>
            <p:cNvCxnSpPr>
              <a:cxnSpLocks/>
              <a:stCxn id="72" idx="6"/>
              <a:endCxn id="73" idx="2"/>
            </p:cNvCxnSpPr>
            <p:nvPr/>
          </p:nvCxnSpPr>
          <p:spPr>
            <a:xfrm>
              <a:off x="818250" y="786917"/>
              <a:ext cx="386581" cy="221878"/>
            </a:xfrm>
            <a:prstGeom prst="line">
              <a:avLst/>
            </a:prstGeom>
            <a:grpFill/>
            <a:ln w="12700">
              <a:solidFill>
                <a:schemeClr val="accent5"/>
              </a:solidFill>
            </a:ln>
          </p:spPr>
          <p:style>
            <a:lnRef idx="1">
              <a:schemeClr val="dk1"/>
            </a:lnRef>
            <a:fillRef idx="0">
              <a:schemeClr val="dk1"/>
            </a:fillRef>
            <a:effectRef idx="0">
              <a:schemeClr val="dk1"/>
            </a:effectRef>
            <a:fontRef idx="minor">
              <a:schemeClr val="tx1"/>
            </a:fontRef>
          </p:style>
        </p:cxnSp>
        <p:cxnSp>
          <p:nvCxnSpPr>
            <p:cNvPr id="81" name="Straight Connector 106">
              <a:extLst>
                <a:ext uri="{FF2B5EF4-FFF2-40B4-BE49-F238E27FC236}">
                  <a16:creationId xmlns:a16="http://schemas.microsoft.com/office/drawing/2014/main" id="{A3409A31-9C6C-93DD-7A24-F3D1CFE2A1D2}"/>
                </a:ext>
              </a:extLst>
            </p:cNvPr>
            <p:cNvCxnSpPr>
              <a:cxnSpLocks/>
              <a:stCxn id="73" idx="2"/>
              <a:endCxn id="74" idx="6"/>
            </p:cNvCxnSpPr>
            <p:nvPr/>
          </p:nvCxnSpPr>
          <p:spPr>
            <a:xfrm flipH="1">
              <a:off x="823848" y="1008795"/>
              <a:ext cx="380982" cy="319368"/>
            </a:xfrm>
            <a:prstGeom prst="line">
              <a:avLst/>
            </a:prstGeom>
            <a:grpFill/>
            <a:ln w="12700">
              <a:solidFill>
                <a:schemeClr val="accent5"/>
              </a:solidFill>
            </a:ln>
          </p:spPr>
          <p:style>
            <a:lnRef idx="1">
              <a:schemeClr val="dk1"/>
            </a:lnRef>
            <a:fillRef idx="0">
              <a:schemeClr val="dk1"/>
            </a:fillRef>
            <a:effectRef idx="0">
              <a:schemeClr val="dk1"/>
            </a:effectRef>
            <a:fontRef idx="minor">
              <a:schemeClr val="tx1"/>
            </a:fontRef>
          </p:style>
        </p:cxnSp>
        <p:cxnSp>
          <p:nvCxnSpPr>
            <p:cNvPr id="82" name="Straight Connector 107">
              <a:extLst>
                <a:ext uri="{FF2B5EF4-FFF2-40B4-BE49-F238E27FC236}">
                  <a16:creationId xmlns:a16="http://schemas.microsoft.com/office/drawing/2014/main" id="{B95E0027-CF5D-9DC9-E689-9E65BAB233C5}"/>
                </a:ext>
              </a:extLst>
            </p:cNvPr>
            <p:cNvCxnSpPr>
              <a:cxnSpLocks/>
              <a:stCxn id="76" idx="2"/>
              <a:endCxn id="74" idx="6"/>
            </p:cNvCxnSpPr>
            <p:nvPr/>
          </p:nvCxnSpPr>
          <p:spPr>
            <a:xfrm flipH="1" flipV="1">
              <a:off x="823846" y="1328160"/>
              <a:ext cx="379858" cy="43704"/>
            </a:xfrm>
            <a:prstGeom prst="line">
              <a:avLst/>
            </a:prstGeom>
            <a:grpFill/>
            <a:ln w="12700">
              <a:solidFill>
                <a:schemeClr val="accent5"/>
              </a:solidFill>
            </a:ln>
          </p:spPr>
          <p:style>
            <a:lnRef idx="1">
              <a:schemeClr val="dk1"/>
            </a:lnRef>
            <a:fillRef idx="0">
              <a:schemeClr val="dk1"/>
            </a:fillRef>
            <a:effectRef idx="0">
              <a:schemeClr val="dk1"/>
            </a:effectRef>
            <a:fontRef idx="minor">
              <a:schemeClr val="tx1"/>
            </a:fontRef>
          </p:style>
        </p:cxnSp>
        <p:cxnSp>
          <p:nvCxnSpPr>
            <p:cNvPr id="83" name="Straight Connector 108">
              <a:extLst>
                <a:ext uri="{FF2B5EF4-FFF2-40B4-BE49-F238E27FC236}">
                  <a16:creationId xmlns:a16="http://schemas.microsoft.com/office/drawing/2014/main" id="{40F9C562-7AF9-33F6-A5F3-342611DCDEE9}"/>
                </a:ext>
              </a:extLst>
            </p:cNvPr>
            <p:cNvCxnSpPr>
              <a:cxnSpLocks/>
              <a:stCxn id="78" idx="2"/>
              <a:endCxn id="75" idx="6"/>
            </p:cNvCxnSpPr>
            <p:nvPr/>
          </p:nvCxnSpPr>
          <p:spPr>
            <a:xfrm flipH="1" flipV="1">
              <a:off x="1465933" y="659168"/>
              <a:ext cx="347751" cy="127746"/>
            </a:xfrm>
            <a:prstGeom prst="line">
              <a:avLst/>
            </a:prstGeom>
            <a:grpFill/>
            <a:ln w="12700">
              <a:solidFill>
                <a:schemeClr val="accent5"/>
              </a:solidFill>
            </a:ln>
          </p:spPr>
          <p:style>
            <a:lnRef idx="1">
              <a:schemeClr val="dk1"/>
            </a:lnRef>
            <a:fillRef idx="0">
              <a:schemeClr val="dk1"/>
            </a:fillRef>
            <a:effectRef idx="0">
              <a:schemeClr val="dk1"/>
            </a:effectRef>
            <a:fontRef idx="minor">
              <a:schemeClr val="tx1"/>
            </a:fontRef>
          </p:style>
        </p:cxnSp>
        <p:cxnSp>
          <p:nvCxnSpPr>
            <p:cNvPr id="84" name="Straight Connector 109">
              <a:extLst>
                <a:ext uri="{FF2B5EF4-FFF2-40B4-BE49-F238E27FC236}">
                  <a16:creationId xmlns:a16="http://schemas.microsoft.com/office/drawing/2014/main" id="{7D0C107B-2333-2BDE-9C88-5BBE6563DFB9}"/>
                </a:ext>
              </a:extLst>
            </p:cNvPr>
            <p:cNvCxnSpPr>
              <a:cxnSpLocks/>
              <a:stCxn id="76" idx="2"/>
              <a:endCxn id="72" idx="6"/>
            </p:cNvCxnSpPr>
            <p:nvPr/>
          </p:nvCxnSpPr>
          <p:spPr>
            <a:xfrm flipH="1" flipV="1">
              <a:off x="818250" y="786917"/>
              <a:ext cx="385457" cy="584949"/>
            </a:xfrm>
            <a:prstGeom prst="line">
              <a:avLst/>
            </a:prstGeom>
            <a:grpFill/>
            <a:ln w="12700">
              <a:solidFill>
                <a:schemeClr val="accent5"/>
              </a:solidFill>
            </a:ln>
          </p:spPr>
          <p:style>
            <a:lnRef idx="1">
              <a:schemeClr val="dk1"/>
            </a:lnRef>
            <a:fillRef idx="0">
              <a:schemeClr val="dk1"/>
            </a:fillRef>
            <a:effectRef idx="0">
              <a:schemeClr val="dk1"/>
            </a:effectRef>
            <a:fontRef idx="minor">
              <a:schemeClr val="tx1"/>
            </a:fontRef>
          </p:style>
        </p:cxnSp>
        <p:cxnSp>
          <p:nvCxnSpPr>
            <p:cNvPr id="85" name="Straight Connector 110">
              <a:extLst>
                <a:ext uri="{FF2B5EF4-FFF2-40B4-BE49-F238E27FC236}">
                  <a16:creationId xmlns:a16="http://schemas.microsoft.com/office/drawing/2014/main" id="{261F9EDC-2ABC-990E-311E-D7653B415496}"/>
                </a:ext>
              </a:extLst>
            </p:cNvPr>
            <p:cNvCxnSpPr>
              <a:cxnSpLocks/>
              <a:stCxn id="75" idx="2"/>
              <a:endCxn id="74" idx="6"/>
            </p:cNvCxnSpPr>
            <p:nvPr/>
          </p:nvCxnSpPr>
          <p:spPr>
            <a:xfrm flipH="1">
              <a:off x="823848" y="659170"/>
              <a:ext cx="386590" cy="668992"/>
            </a:xfrm>
            <a:prstGeom prst="line">
              <a:avLst/>
            </a:prstGeom>
            <a:grpFill/>
            <a:ln w="12700">
              <a:solidFill>
                <a:schemeClr val="accent5"/>
              </a:solidFill>
            </a:ln>
          </p:spPr>
          <p:style>
            <a:lnRef idx="1">
              <a:schemeClr val="dk1"/>
            </a:lnRef>
            <a:fillRef idx="0">
              <a:schemeClr val="dk1"/>
            </a:fillRef>
            <a:effectRef idx="0">
              <a:schemeClr val="dk1"/>
            </a:effectRef>
            <a:fontRef idx="minor">
              <a:schemeClr val="tx1"/>
            </a:fontRef>
          </p:style>
        </p:cxnSp>
        <p:cxnSp>
          <p:nvCxnSpPr>
            <p:cNvPr id="86" name="Straight Connector 111">
              <a:extLst>
                <a:ext uri="{FF2B5EF4-FFF2-40B4-BE49-F238E27FC236}">
                  <a16:creationId xmlns:a16="http://schemas.microsoft.com/office/drawing/2014/main" id="{6BDBA49D-FB71-EDB7-5271-4921EA144DD5}"/>
                </a:ext>
              </a:extLst>
            </p:cNvPr>
            <p:cNvCxnSpPr>
              <a:cxnSpLocks/>
              <a:stCxn id="77" idx="2"/>
              <a:endCxn id="75" idx="6"/>
            </p:cNvCxnSpPr>
            <p:nvPr/>
          </p:nvCxnSpPr>
          <p:spPr>
            <a:xfrm flipH="1" flipV="1">
              <a:off x="1465933" y="659168"/>
              <a:ext cx="347751" cy="653864"/>
            </a:xfrm>
            <a:prstGeom prst="line">
              <a:avLst/>
            </a:prstGeom>
            <a:grpFill/>
            <a:ln w="12700">
              <a:solidFill>
                <a:schemeClr val="accent5"/>
              </a:solidFill>
            </a:ln>
          </p:spPr>
          <p:style>
            <a:lnRef idx="1">
              <a:schemeClr val="dk1"/>
            </a:lnRef>
            <a:fillRef idx="0">
              <a:schemeClr val="dk1"/>
            </a:fillRef>
            <a:effectRef idx="0">
              <a:schemeClr val="dk1"/>
            </a:effectRef>
            <a:fontRef idx="minor">
              <a:schemeClr val="tx1"/>
            </a:fontRef>
          </p:style>
        </p:cxnSp>
        <p:cxnSp>
          <p:nvCxnSpPr>
            <p:cNvPr id="87" name="Straight Connector 112">
              <a:extLst>
                <a:ext uri="{FF2B5EF4-FFF2-40B4-BE49-F238E27FC236}">
                  <a16:creationId xmlns:a16="http://schemas.microsoft.com/office/drawing/2014/main" id="{F35A0E4B-1A42-655E-93C9-E86A2145CFF7}"/>
                </a:ext>
              </a:extLst>
            </p:cNvPr>
            <p:cNvCxnSpPr>
              <a:cxnSpLocks/>
              <a:stCxn id="78" idx="2"/>
              <a:endCxn id="73" idx="6"/>
            </p:cNvCxnSpPr>
            <p:nvPr/>
          </p:nvCxnSpPr>
          <p:spPr>
            <a:xfrm flipH="1">
              <a:off x="1460325" y="786917"/>
              <a:ext cx="353358" cy="221878"/>
            </a:xfrm>
            <a:prstGeom prst="line">
              <a:avLst/>
            </a:prstGeom>
            <a:grpFill/>
            <a:ln w="12700">
              <a:solidFill>
                <a:schemeClr val="accent5"/>
              </a:solidFill>
            </a:ln>
          </p:spPr>
          <p:style>
            <a:lnRef idx="1">
              <a:schemeClr val="dk1"/>
            </a:lnRef>
            <a:fillRef idx="0">
              <a:schemeClr val="dk1"/>
            </a:fillRef>
            <a:effectRef idx="0">
              <a:schemeClr val="dk1"/>
            </a:effectRef>
            <a:fontRef idx="minor">
              <a:schemeClr val="tx1"/>
            </a:fontRef>
          </p:style>
        </p:cxnSp>
        <p:cxnSp>
          <p:nvCxnSpPr>
            <p:cNvPr id="88" name="Straight Connector 113">
              <a:extLst>
                <a:ext uri="{FF2B5EF4-FFF2-40B4-BE49-F238E27FC236}">
                  <a16:creationId xmlns:a16="http://schemas.microsoft.com/office/drawing/2014/main" id="{78C5F7AF-94F3-81EC-ECA6-56826F2B5460}"/>
                </a:ext>
              </a:extLst>
            </p:cNvPr>
            <p:cNvCxnSpPr>
              <a:cxnSpLocks/>
              <a:stCxn id="77" idx="2"/>
              <a:endCxn id="73" idx="6"/>
            </p:cNvCxnSpPr>
            <p:nvPr/>
          </p:nvCxnSpPr>
          <p:spPr>
            <a:xfrm flipH="1" flipV="1">
              <a:off x="1460325" y="1008795"/>
              <a:ext cx="353358" cy="304237"/>
            </a:xfrm>
            <a:prstGeom prst="line">
              <a:avLst/>
            </a:prstGeom>
            <a:grpFill/>
            <a:ln w="12700">
              <a:solidFill>
                <a:schemeClr val="accent5"/>
              </a:solidFill>
            </a:ln>
          </p:spPr>
          <p:style>
            <a:lnRef idx="1">
              <a:schemeClr val="dk1"/>
            </a:lnRef>
            <a:fillRef idx="0">
              <a:schemeClr val="dk1"/>
            </a:fillRef>
            <a:effectRef idx="0">
              <a:schemeClr val="dk1"/>
            </a:effectRef>
            <a:fontRef idx="minor">
              <a:schemeClr val="tx1"/>
            </a:fontRef>
          </p:style>
        </p:cxnSp>
        <p:cxnSp>
          <p:nvCxnSpPr>
            <p:cNvPr id="89" name="Straight Connector 114">
              <a:extLst>
                <a:ext uri="{FF2B5EF4-FFF2-40B4-BE49-F238E27FC236}">
                  <a16:creationId xmlns:a16="http://schemas.microsoft.com/office/drawing/2014/main" id="{C571EE86-974B-20BF-6B79-2AC7736ACD34}"/>
                </a:ext>
              </a:extLst>
            </p:cNvPr>
            <p:cNvCxnSpPr>
              <a:cxnSpLocks/>
              <a:stCxn id="78" idx="2"/>
              <a:endCxn id="76" idx="6"/>
            </p:cNvCxnSpPr>
            <p:nvPr/>
          </p:nvCxnSpPr>
          <p:spPr>
            <a:xfrm flipH="1">
              <a:off x="1459199" y="786917"/>
              <a:ext cx="354484" cy="584949"/>
            </a:xfrm>
            <a:prstGeom prst="line">
              <a:avLst/>
            </a:prstGeom>
            <a:grpFill/>
            <a:ln w="12700">
              <a:solidFill>
                <a:schemeClr val="accent5"/>
              </a:solidFill>
            </a:ln>
          </p:spPr>
          <p:style>
            <a:lnRef idx="1">
              <a:schemeClr val="dk1"/>
            </a:lnRef>
            <a:fillRef idx="0">
              <a:schemeClr val="dk1"/>
            </a:fillRef>
            <a:effectRef idx="0">
              <a:schemeClr val="dk1"/>
            </a:effectRef>
            <a:fontRef idx="minor">
              <a:schemeClr val="tx1"/>
            </a:fontRef>
          </p:style>
        </p:cxnSp>
        <p:cxnSp>
          <p:nvCxnSpPr>
            <p:cNvPr id="90" name="Straight Connector 115">
              <a:extLst>
                <a:ext uri="{FF2B5EF4-FFF2-40B4-BE49-F238E27FC236}">
                  <a16:creationId xmlns:a16="http://schemas.microsoft.com/office/drawing/2014/main" id="{235E3DDC-93D3-9380-29DC-B40333BA932A}"/>
                </a:ext>
              </a:extLst>
            </p:cNvPr>
            <p:cNvCxnSpPr>
              <a:cxnSpLocks/>
              <a:stCxn id="77" idx="2"/>
              <a:endCxn id="76" idx="6"/>
            </p:cNvCxnSpPr>
            <p:nvPr/>
          </p:nvCxnSpPr>
          <p:spPr>
            <a:xfrm flipH="1">
              <a:off x="1459199" y="1313032"/>
              <a:ext cx="354484" cy="58834"/>
            </a:xfrm>
            <a:prstGeom prst="line">
              <a:avLst/>
            </a:prstGeom>
            <a:grpFill/>
            <a:ln w="12700">
              <a:solidFill>
                <a:schemeClr val="accent5"/>
              </a:solidFill>
            </a:ln>
          </p:spPr>
          <p:style>
            <a:lnRef idx="1">
              <a:schemeClr val="dk1"/>
            </a:lnRef>
            <a:fillRef idx="0">
              <a:schemeClr val="dk1"/>
            </a:fillRef>
            <a:effectRef idx="0">
              <a:schemeClr val="dk1"/>
            </a:effectRef>
            <a:fontRef idx="minor">
              <a:schemeClr val="tx1"/>
            </a:fontRef>
          </p:style>
        </p:cxnSp>
      </p:grpSp>
      <p:cxnSp>
        <p:nvCxnSpPr>
          <p:cNvPr id="71" name="Straight Arrow Connector 333">
            <a:extLst>
              <a:ext uri="{FF2B5EF4-FFF2-40B4-BE49-F238E27FC236}">
                <a16:creationId xmlns:a16="http://schemas.microsoft.com/office/drawing/2014/main" id="{16D9A16E-C63E-3C99-4CAD-833D4C13EB7C}"/>
              </a:ext>
            </a:extLst>
          </p:cNvPr>
          <p:cNvCxnSpPr>
            <a:cxnSpLocks/>
          </p:cNvCxnSpPr>
          <p:nvPr/>
        </p:nvCxnSpPr>
        <p:spPr>
          <a:xfrm flipV="1">
            <a:off x="7285692" y="3105765"/>
            <a:ext cx="369613"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91" name="Picture 234" descr="Graphical user interface, application&#10;&#10;Description automatically generated">
            <a:extLst>
              <a:ext uri="{FF2B5EF4-FFF2-40B4-BE49-F238E27FC236}">
                <a16:creationId xmlns:a16="http://schemas.microsoft.com/office/drawing/2014/main" id="{4D88D339-72CD-BB9A-0980-AE63EB1057C2}"/>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759684" y="1549102"/>
            <a:ext cx="1499594" cy="1085227"/>
          </a:xfrm>
          <a:prstGeom prst="rect">
            <a:avLst/>
          </a:prstGeom>
        </p:spPr>
      </p:pic>
      <p:pic>
        <p:nvPicPr>
          <p:cNvPr id="92" name="Picture 235" descr="Graphical user interface, application&#10;&#10;Description automatically generated">
            <a:extLst>
              <a:ext uri="{FF2B5EF4-FFF2-40B4-BE49-F238E27FC236}">
                <a16:creationId xmlns:a16="http://schemas.microsoft.com/office/drawing/2014/main" id="{2263D0A4-1179-E15C-947E-6199E9CC2EA1}"/>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722414" y="1700376"/>
            <a:ext cx="1499594" cy="1085227"/>
          </a:xfrm>
          <a:prstGeom prst="rect">
            <a:avLst/>
          </a:prstGeom>
        </p:spPr>
      </p:pic>
      <p:grpSp>
        <p:nvGrpSpPr>
          <p:cNvPr id="93" name="Group 335">
            <a:extLst>
              <a:ext uri="{FF2B5EF4-FFF2-40B4-BE49-F238E27FC236}">
                <a16:creationId xmlns:a16="http://schemas.microsoft.com/office/drawing/2014/main" id="{50D4E8FC-FCD5-EE27-9454-0E0009304BE2}"/>
              </a:ext>
            </a:extLst>
          </p:cNvPr>
          <p:cNvGrpSpPr>
            <a:grpSpLocks noChangeAspect="1"/>
          </p:cNvGrpSpPr>
          <p:nvPr/>
        </p:nvGrpSpPr>
        <p:grpSpPr>
          <a:xfrm>
            <a:off x="7686503" y="2944691"/>
            <a:ext cx="497340" cy="323265"/>
            <a:chOff x="562755" y="531422"/>
            <a:chExt cx="1506423" cy="968190"/>
          </a:xfrm>
          <a:solidFill>
            <a:schemeClr val="accent5"/>
          </a:solidFill>
        </p:grpSpPr>
        <p:sp>
          <p:nvSpPr>
            <p:cNvPr id="94" name="Oval 398">
              <a:extLst>
                <a:ext uri="{FF2B5EF4-FFF2-40B4-BE49-F238E27FC236}">
                  <a16:creationId xmlns:a16="http://schemas.microsoft.com/office/drawing/2014/main" id="{01947387-44B4-A30E-A408-D82F143C8A46}"/>
                </a:ext>
              </a:extLst>
            </p:cNvPr>
            <p:cNvSpPr/>
            <p:nvPr/>
          </p:nvSpPr>
          <p:spPr>
            <a:xfrm>
              <a:off x="562755" y="659168"/>
              <a:ext cx="255495" cy="255495"/>
            </a:xfrm>
            <a:prstGeom prst="ellipse">
              <a:avLst/>
            </a:prstGeom>
            <a:grpFill/>
            <a:ln w="127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Oval 399">
              <a:extLst>
                <a:ext uri="{FF2B5EF4-FFF2-40B4-BE49-F238E27FC236}">
                  <a16:creationId xmlns:a16="http://schemas.microsoft.com/office/drawing/2014/main" id="{9DA2F8AB-0E9D-AD1E-C2C5-756151D3D432}"/>
                </a:ext>
              </a:extLst>
            </p:cNvPr>
            <p:cNvSpPr/>
            <p:nvPr/>
          </p:nvSpPr>
          <p:spPr>
            <a:xfrm>
              <a:off x="1204830" y="881046"/>
              <a:ext cx="255495" cy="255495"/>
            </a:xfrm>
            <a:prstGeom prst="ellipse">
              <a:avLst/>
            </a:prstGeom>
            <a:grpFill/>
            <a:ln w="127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400">
              <a:extLst>
                <a:ext uri="{FF2B5EF4-FFF2-40B4-BE49-F238E27FC236}">
                  <a16:creationId xmlns:a16="http://schemas.microsoft.com/office/drawing/2014/main" id="{925BEE93-52F2-907E-132D-04D3864FC08B}"/>
                </a:ext>
              </a:extLst>
            </p:cNvPr>
            <p:cNvSpPr/>
            <p:nvPr/>
          </p:nvSpPr>
          <p:spPr>
            <a:xfrm>
              <a:off x="568354" y="1200414"/>
              <a:ext cx="255495" cy="255494"/>
            </a:xfrm>
            <a:prstGeom prst="ellipse">
              <a:avLst/>
            </a:prstGeom>
            <a:grpFill/>
            <a:ln w="127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Oval 401">
              <a:extLst>
                <a:ext uri="{FF2B5EF4-FFF2-40B4-BE49-F238E27FC236}">
                  <a16:creationId xmlns:a16="http://schemas.microsoft.com/office/drawing/2014/main" id="{DBFEED7C-1F11-8948-336A-22BF2C757BFE}"/>
                </a:ext>
              </a:extLst>
            </p:cNvPr>
            <p:cNvSpPr/>
            <p:nvPr/>
          </p:nvSpPr>
          <p:spPr>
            <a:xfrm>
              <a:off x="1210438" y="531422"/>
              <a:ext cx="255495" cy="255495"/>
            </a:xfrm>
            <a:prstGeom prst="ellipse">
              <a:avLst/>
            </a:prstGeom>
            <a:grpFill/>
            <a:ln w="127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402">
              <a:extLst>
                <a:ext uri="{FF2B5EF4-FFF2-40B4-BE49-F238E27FC236}">
                  <a16:creationId xmlns:a16="http://schemas.microsoft.com/office/drawing/2014/main" id="{CE2216EB-73E9-DC6C-E60A-0C0F7A188584}"/>
                </a:ext>
              </a:extLst>
            </p:cNvPr>
            <p:cNvSpPr/>
            <p:nvPr/>
          </p:nvSpPr>
          <p:spPr>
            <a:xfrm>
              <a:off x="1203705" y="1244117"/>
              <a:ext cx="255495" cy="255495"/>
            </a:xfrm>
            <a:prstGeom prst="ellipse">
              <a:avLst/>
            </a:prstGeom>
            <a:grpFill/>
            <a:ln w="127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Oval 403">
              <a:extLst>
                <a:ext uri="{FF2B5EF4-FFF2-40B4-BE49-F238E27FC236}">
                  <a16:creationId xmlns:a16="http://schemas.microsoft.com/office/drawing/2014/main" id="{07D3667E-0520-AA2B-E86E-6CA10E55A5A8}"/>
                </a:ext>
              </a:extLst>
            </p:cNvPr>
            <p:cNvSpPr/>
            <p:nvPr/>
          </p:nvSpPr>
          <p:spPr>
            <a:xfrm>
              <a:off x="1813683" y="1185286"/>
              <a:ext cx="255495" cy="255495"/>
            </a:xfrm>
            <a:prstGeom prst="ellipse">
              <a:avLst/>
            </a:prstGeom>
            <a:grpFill/>
            <a:ln w="127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404">
              <a:extLst>
                <a:ext uri="{FF2B5EF4-FFF2-40B4-BE49-F238E27FC236}">
                  <a16:creationId xmlns:a16="http://schemas.microsoft.com/office/drawing/2014/main" id="{9D309CF4-08B6-B9CE-91E9-8BD72D358CA8}"/>
                </a:ext>
              </a:extLst>
            </p:cNvPr>
            <p:cNvSpPr/>
            <p:nvPr/>
          </p:nvSpPr>
          <p:spPr>
            <a:xfrm>
              <a:off x="1813683" y="659168"/>
              <a:ext cx="255495" cy="255495"/>
            </a:xfrm>
            <a:prstGeom prst="ellipse">
              <a:avLst/>
            </a:prstGeom>
            <a:grpFill/>
            <a:ln w="127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1" name="Straight Connector 405">
              <a:extLst>
                <a:ext uri="{FF2B5EF4-FFF2-40B4-BE49-F238E27FC236}">
                  <a16:creationId xmlns:a16="http://schemas.microsoft.com/office/drawing/2014/main" id="{EA9111FE-BC72-4134-3C38-F679494A5879}"/>
                </a:ext>
              </a:extLst>
            </p:cNvPr>
            <p:cNvCxnSpPr>
              <a:cxnSpLocks/>
              <a:stCxn id="94" idx="6"/>
              <a:endCxn id="97" idx="2"/>
            </p:cNvCxnSpPr>
            <p:nvPr/>
          </p:nvCxnSpPr>
          <p:spPr>
            <a:xfrm flipV="1">
              <a:off x="818250" y="659170"/>
              <a:ext cx="392188" cy="127746"/>
            </a:xfrm>
            <a:prstGeom prst="line">
              <a:avLst/>
            </a:prstGeom>
            <a:grpFill/>
            <a:ln w="12700">
              <a:solidFill>
                <a:schemeClr val="accent5"/>
              </a:solidFill>
            </a:ln>
          </p:spPr>
          <p:style>
            <a:lnRef idx="1">
              <a:schemeClr val="dk1"/>
            </a:lnRef>
            <a:fillRef idx="0">
              <a:schemeClr val="dk1"/>
            </a:fillRef>
            <a:effectRef idx="0">
              <a:schemeClr val="dk1"/>
            </a:effectRef>
            <a:fontRef idx="minor">
              <a:schemeClr val="tx1"/>
            </a:fontRef>
          </p:style>
        </p:cxnSp>
        <p:cxnSp>
          <p:nvCxnSpPr>
            <p:cNvPr id="102" name="Straight Connector 406">
              <a:extLst>
                <a:ext uri="{FF2B5EF4-FFF2-40B4-BE49-F238E27FC236}">
                  <a16:creationId xmlns:a16="http://schemas.microsoft.com/office/drawing/2014/main" id="{7700C295-E2F0-759E-1341-DB29E0B821B7}"/>
                </a:ext>
              </a:extLst>
            </p:cNvPr>
            <p:cNvCxnSpPr>
              <a:cxnSpLocks/>
              <a:stCxn id="94" idx="6"/>
              <a:endCxn id="95" idx="2"/>
            </p:cNvCxnSpPr>
            <p:nvPr/>
          </p:nvCxnSpPr>
          <p:spPr>
            <a:xfrm>
              <a:off x="818250" y="786917"/>
              <a:ext cx="386581" cy="221878"/>
            </a:xfrm>
            <a:prstGeom prst="line">
              <a:avLst/>
            </a:prstGeom>
            <a:grpFill/>
            <a:ln w="12700">
              <a:solidFill>
                <a:schemeClr val="accent5"/>
              </a:solidFill>
            </a:ln>
          </p:spPr>
          <p:style>
            <a:lnRef idx="1">
              <a:schemeClr val="dk1"/>
            </a:lnRef>
            <a:fillRef idx="0">
              <a:schemeClr val="dk1"/>
            </a:fillRef>
            <a:effectRef idx="0">
              <a:schemeClr val="dk1"/>
            </a:effectRef>
            <a:fontRef idx="minor">
              <a:schemeClr val="tx1"/>
            </a:fontRef>
          </p:style>
        </p:cxnSp>
        <p:cxnSp>
          <p:nvCxnSpPr>
            <p:cNvPr id="103" name="Straight Connector 407">
              <a:extLst>
                <a:ext uri="{FF2B5EF4-FFF2-40B4-BE49-F238E27FC236}">
                  <a16:creationId xmlns:a16="http://schemas.microsoft.com/office/drawing/2014/main" id="{0247BA78-297D-2EF4-4301-5B116E571F1E}"/>
                </a:ext>
              </a:extLst>
            </p:cNvPr>
            <p:cNvCxnSpPr>
              <a:cxnSpLocks/>
              <a:stCxn id="95" idx="2"/>
              <a:endCxn id="96" idx="6"/>
            </p:cNvCxnSpPr>
            <p:nvPr/>
          </p:nvCxnSpPr>
          <p:spPr>
            <a:xfrm flipH="1">
              <a:off x="823848" y="1008795"/>
              <a:ext cx="380982" cy="319368"/>
            </a:xfrm>
            <a:prstGeom prst="line">
              <a:avLst/>
            </a:prstGeom>
            <a:grpFill/>
            <a:ln w="12700">
              <a:solidFill>
                <a:schemeClr val="accent5"/>
              </a:solidFill>
            </a:ln>
          </p:spPr>
          <p:style>
            <a:lnRef idx="1">
              <a:schemeClr val="dk1"/>
            </a:lnRef>
            <a:fillRef idx="0">
              <a:schemeClr val="dk1"/>
            </a:fillRef>
            <a:effectRef idx="0">
              <a:schemeClr val="dk1"/>
            </a:effectRef>
            <a:fontRef idx="minor">
              <a:schemeClr val="tx1"/>
            </a:fontRef>
          </p:style>
        </p:cxnSp>
        <p:cxnSp>
          <p:nvCxnSpPr>
            <p:cNvPr id="104" name="Straight Connector 408">
              <a:extLst>
                <a:ext uri="{FF2B5EF4-FFF2-40B4-BE49-F238E27FC236}">
                  <a16:creationId xmlns:a16="http://schemas.microsoft.com/office/drawing/2014/main" id="{DBF9003B-6952-51C3-358A-63C00D5D47CB}"/>
                </a:ext>
              </a:extLst>
            </p:cNvPr>
            <p:cNvCxnSpPr>
              <a:cxnSpLocks/>
              <a:stCxn id="98" idx="2"/>
              <a:endCxn id="96" idx="6"/>
            </p:cNvCxnSpPr>
            <p:nvPr/>
          </p:nvCxnSpPr>
          <p:spPr>
            <a:xfrm flipH="1" flipV="1">
              <a:off x="823846" y="1328160"/>
              <a:ext cx="379858" cy="43704"/>
            </a:xfrm>
            <a:prstGeom prst="line">
              <a:avLst/>
            </a:prstGeom>
            <a:grpFill/>
            <a:ln w="12700">
              <a:solidFill>
                <a:schemeClr val="accent5"/>
              </a:solidFill>
            </a:ln>
          </p:spPr>
          <p:style>
            <a:lnRef idx="1">
              <a:schemeClr val="dk1"/>
            </a:lnRef>
            <a:fillRef idx="0">
              <a:schemeClr val="dk1"/>
            </a:fillRef>
            <a:effectRef idx="0">
              <a:schemeClr val="dk1"/>
            </a:effectRef>
            <a:fontRef idx="minor">
              <a:schemeClr val="tx1"/>
            </a:fontRef>
          </p:style>
        </p:cxnSp>
        <p:cxnSp>
          <p:nvCxnSpPr>
            <p:cNvPr id="105" name="Straight Connector 409">
              <a:extLst>
                <a:ext uri="{FF2B5EF4-FFF2-40B4-BE49-F238E27FC236}">
                  <a16:creationId xmlns:a16="http://schemas.microsoft.com/office/drawing/2014/main" id="{FDDAA898-3F9B-4571-2F6E-EDEDC9C5408B}"/>
                </a:ext>
              </a:extLst>
            </p:cNvPr>
            <p:cNvCxnSpPr>
              <a:cxnSpLocks/>
              <a:stCxn id="100" idx="2"/>
              <a:endCxn id="97" idx="6"/>
            </p:cNvCxnSpPr>
            <p:nvPr/>
          </p:nvCxnSpPr>
          <p:spPr>
            <a:xfrm flipH="1" flipV="1">
              <a:off x="1465933" y="659168"/>
              <a:ext cx="347751" cy="127746"/>
            </a:xfrm>
            <a:prstGeom prst="line">
              <a:avLst/>
            </a:prstGeom>
            <a:grpFill/>
            <a:ln w="12700">
              <a:solidFill>
                <a:schemeClr val="accent5"/>
              </a:solidFill>
            </a:ln>
          </p:spPr>
          <p:style>
            <a:lnRef idx="1">
              <a:schemeClr val="dk1"/>
            </a:lnRef>
            <a:fillRef idx="0">
              <a:schemeClr val="dk1"/>
            </a:fillRef>
            <a:effectRef idx="0">
              <a:schemeClr val="dk1"/>
            </a:effectRef>
            <a:fontRef idx="minor">
              <a:schemeClr val="tx1"/>
            </a:fontRef>
          </p:style>
        </p:cxnSp>
        <p:cxnSp>
          <p:nvCxnSpPr>
            <p:cNvPr id="106" name="Straight Connector 410">
              <a:extLst>
                <a:ext uri="{FF2B5EF4-FFF2-40B4-BE49-F238E27FC236}">
                  <a16:creationId xmlns:a16="http://schemas.microsoft.com/office/drawing/2014/main" id="{B99C044E-A8B4-7342-8368-D9A84145710A}"/>
                </a:ext>
              </a:extLst>
            </p:cNvPr>
            <p:cNvCxnSpPr>
              <a:cxnSpLocks/>
              <a:stCxn id="98" idx="2"/>
              <a:endCxn id="94" idx="6"/>
            </p:cNvCxnSpPr>
            <p:nvPr/>
          </p:nvCxnSpPr>
          <p:spPr>
            <a:xfrm flipH="1" flipV="1">
              <a:off x="818250" y="786917"/>
              <a:ext cx="385457" cy="584949"/>
            </a:xfrm>
            <a:prstGeom prst="line">
              <a:avLst/>
            </a:prstGeom>
            <a:grpFill/>
            <a:ln w="12700">
              <a:solidFill>
                <a:schemeClr val="accent5"/>
              </a:solidFill>
            </a:ln>
          </p:spPr>
          <p:style>
            <a:lnRef idx="1">
              <a:schemeClr val="dk1"/>
            </a:lnRef>
            <a:fillRef idx="0">
              <a:schemeClr val="dk1"/>
            </a:fillRef>
            <a:effectRef idx="0">
              <a:schemeClr val="dk1"/>
            </a:effectRef>
            <a:fontRef idx="minor">
              <a:schemeClr val="tx1"/>
            </a:fontRef>
          </p:style>
        </p:cxnSp>
        <p:cxnSp>
          <p:nvCxnSpPr>
            <p:cNvPr id="107" name="Straight Connector 411">
              <a:extLst>
                <a:ext uri="{FF2B5EF4-FFF2-40B4-BE49-F238E27FC236}">
                  <a16:creationId xmlns:a16="http://schemas.microsoft.com/office/drawing/2014/main" id="{C41F5461-6B97-0CE8-D7B5-2EC8477401D8}"/>
                </a:ext>
              </a:extLst>
            </p:cNvPr>
            <p:cNvCxnSpPr>
              <a:cxnSpLocks/>
              <a:stCxn id="97" idx="2"/>
              <a:endCxn id="96" idx="6"/>
            </p:cNvCxnSpPr>
            <p:nvPr/>
          </p:nvCxnSpPr>
          <p:spPr>
            <a:xfrm flipH="1">
              <a:off x="823848" y="659170"/>
              <a:ext cx="386590" cy="668992"/>
            </a:xfrm>
            <a:prstGeom prst="line">
              <a:avLst/>
            </a:prstGeom>
            <a:grpFill/>
            <a:ln w="12700">
              <a:solidFill>
                <a:schemeClr val="accent5"/>
              </a:solidFill>
            </a:ln>
          </p:spPr>
          <p:style>
            <a:lnRef idx="1">
              <a:schemeClr val="dk1"/>
            </a:lnRef>
            <a:fillRef idx="0">
              <a:schemeClr val="dk1"/>
            </a:fillRef>
            <a:effectRef idx="0">
              <a:schemeClr val="dk1"/>
            </a:effectRef>
            <a:fontRef idx="minor">
              <a:schemeClr val="tx1"/>
            </a:fontRef>
          </p:style>
        </p:cxnSp>
        <p:cxnSp>
          <p:nvCxnSpPr>
            <p:cNvPr id="108" name="Straight Connector 412">
              <a:extLst>
                <a:ext uri="{FF2B5EF4-FFF2-40B4-BE49-F238E27FC236}">
                  <a16:creationId xmlns:a16="http://schemas.microsoft.com/office/drawing/2014/main" id="{4A4D400B-55F0-D7EF-3FD5-F566E65596BB}"/>
                </a:ext>
              </a:extLst>
            </p:cNvPr>
            <p:cNvCxnSpPr>
              <a:cxnSpLocks/>
              <a:stCxn id="99" idx="2"/>
              <a:endCxn id="97" idx="6"/>
            </p:cNvCxnSpPr>
            <p:nvPr/>
          </p:nvCxnSpPr>
          <p:spPr>
            <a:xfrm flipH="1" flipV="1">
              <a:off x="1465933" y="659168"/>
              <a:ext cx="347751" cy="653864"/>
            </a:xfrm>
            <a:prstGeom prst="line">
              <a:avLst/>
            </a:prstGeom>
            <a:grpFill/>
            <a:ln w="12700">
              <a:solidFill>
                <a:schemeClr val="accent5"/>
              </a:solidFill>
            </a:ln>
          </p:spPr>
          <p:style>
            <a:lnRef idx="1">
              <a:schemeClr val="dk1"/>
            </a:lnRef>
            <a:fillRef idx="0">
              <a:schemeClr val="dk1"/>
            </a:fillRef>
            <a:effectRef idx="0">
              <a:schemeClr val="dk1"/>
            </a:effectRef>
            <a:fontRef idx="minor">
              <a:schemeClr val="tx1"/>
            </a:fontRef>
          </p:style>
        </p:cxnSp>
        <p:cxnSp>
          <p:nvCxnSpPr>
            <p:cNvPr id="109" name="Straight Connector 413">
              <a:extLst>
                <a:ext uri="{FF2B5EF4-FFF2-40B4-BE49-F238E27FC236}">
                  <a16:creationId xmlns:a16="http://schemas.microsoft.com/office/drawing/2014/main" id="{7367E5E4-FF1D-A463-054A-84F20BC57A18}"/>
                </a:ext>
              </a:extLst>
            </p:cNvPr>
            <p:cNvCxnSpPr>
              <a:cxnSpLocks/>
              <a:stCxn id="100" idx="2"/>
              <a:endCxn id="95" idx="6"/>
            </p:cNvCxnSpPr>
            <p:nvPr/>
          </p:nvCxnSpPr>
          <p:spPr>
            <a:xfrm flipH="1">
              <a:off x="1460325" y="786917"/>
              <a:ext cx="353358" cy="221878"/>
            </a:xfrm>
            <a:prstGeom prst="line">
              <a:avLst/>
            </a:prstGeom>
            <a:grpFill/>
            <a:ln w="12700">
              <a:solidFill>
                <a:schemeClr val="accent5"/>
              </a:solidFill>
            </a:ln>
          </p:spPr>
          <p:style>
            <a:lnRef idx="1">
              <a:schemeClr val="dk1"/>
            </a:lnRef>
            <a:fillRef idx="0">
              <a:schemeClr val="dk1"/>
            </a:fillRef>
            <a:effectRef idx="0">
              <a:schemeClr val="dk1"/>
            </a:effectRef>
            <a:fontRef idx="minor">
              <a:schemeClr val="tx1"/>
            </a:fontRef>
          </p:style>
        </p:cxnSp>
        <p:cxnSp>
          <p:nvCxnSpPr>
            <p:cNvPr id="110" name="Straight Connector 414">
              <a:extLst>
                <a:ext uri="{FF2B5EF4-FFF2-40B4-BE49-F238E27FC236}">
                  <a16:creationId xmlns:a16="http://schemas.microsoft.com/office/drawing/2014/main" id="{5ED3E54F-4F63-535D-F218-042EF5406E65}"/>
                </a:ext>
              </a:extLst>
            </p:cNvPr>
            <p:cNvCxnSpPr>
              <a:cxnSpLocks/>
              <a:stCxn id="99" idx="2"/>
              <a:endCxn id="95" idx="6"/>
            </p:cNvCxnSpPr>
            <p:nvPr/>
          </p:nvCxnSpPr>
          <p:spPr>
            <a:xfrm flipH="1" flipV="1">
              <a:off x="1460325" y="1008795"/>
              <a:ext cx="353358" cy="304237"/>
            </a:xfrm>
            <a:prstGeom prst="line">
              <a:avLst/>
            </a:prstGeom>
            <a:grpFill/>
            <a:ln w="12700">
              <a:solidFill>
                <a:schemeClr val="accent5"/>
              </a:solidFill>
            </a:ln>
          </p:spPr>
          <p:style>
            <a:lnRef idx="1">
              <a:schemeClr val="dk1"/>
            </a:lnRef>
            <a:fillRef idx="0">
              <a:schemeClr val="dk1"/>
            </a:fillRef>
            <a:effectRef idx="0">
              <a:schemeClr val="dk1"/>
            </a:effectRef>
            <a:fontRef idx="minor">
              <a:schemeClr val="tx1"/>
            </a:fontRef>
          </p:style>
        </p:cxnSp>
        <p:cxnSp>
          <p:nvCxnSpPr>
            <p:cNvPr id="111" name="Straight Connector 415">
              <a:extLst>
                <a:ext uri="{FF2B5EF4-FFF2-40B4-BE49-F238E27FC236}">
                  <a16:creationId xmlns:a16="http://schemas.microsoft.com/office/drawing/2014/main" id="{A62588D4-9741-884D-893F-E4BCFAC786B3}"/>
                </a:ext>
              </a:extLst>
            </p:cNvPr>
            <p:cNvCxnSpPr>
              <a:cxnSpLocks/>
              <a:stCxn id="100" idx="2"/>
              <a:endCxn id="98" idx="6"/>
            </p:cNvCxnSpPr>
            <p:nvPr/>
          </p:nvCxnSpPr>
          <p:spPr>
            <a:xfrm flipH="1">
              <a:off x="1459199" y="786917"/>
              <a:ext cx="354484" cy="584949"/>
            </a:xfrm>
            <a:prstGeom prst="line">
              <a:avLst/>
            </a:prstGeom>
            <a:grpFill/>
            <a:ln w="12700">
              <a:solidFill>
                <a:schemeClr val="accent5"/>
              </a:solidFill>
            </a:ln>
          </p:spPr>
          <p:style>
            <a:lnRef idx="1">
              <a:schemeClr val="dk1"/>
            </a:lnRef>
            <a:fillRef idx="0">
              <a:schemeClr val="dk1"/>
            </a:fillRef>
            <a:effectRef idx="0">
              <a:schemeClr val="dk1"/>
            </a:effectRef>
            <a:fontRef idx="minor">
              <a:schemeClr val="tx1"/>
            </a:fontRef>
          </p:style>
        </p:cxnSp>
        <p:cxnSp>
          <p:nvCxnSpPr>
            <p:cNvPr id="112" name="Straight Connector 416">
              <a:extLst>
                <a:ext uri="{FF2B5EF4-FFF2-40B4-BE49-F238E27FC236}">
                  <a16:creationId xmlns:a16="http://schemas.microsoft.com/office/drawing/2014/main" id="{0CA73000-748D-8D19-2ABF-4DCCB4C613D6}"/>
                </a:ext>
              </a:extLst>
            </p:cNvPr>
            <p:cNvCxnSpPr>
              <a:cxnSpLocks/>
              <a:stCxn id="99" idx="2"/>
              <a:endCxn id="98" idx="6"/>
            </p:cNvCxnSpPr>
            <p:nvPr/>
          </p:nvCxnSpPr>
          <p:spPr>
            <a:xfrm flipH="1">
              <a:off x="1459199" y="1313032"/>
              <a:ext cx="354484" cy="58834"/>
            </a:xfrm>
            <a:prstGeom prst="line">
              <a:avLst/>
            </a:prstGeom>
            <a:grpFill/>
            <a:ln w="12700">
              <a:solidFill>
                <a:schemeClr val="accent5"/>
              </a:solidFill>
            </a:ln>
          </p:spPr>
          <p:style>
            <a:lnRef idx="1">
              <a:schemeClr val="dk1"/>
            </a:lnRef>
            <a:fillRef idx="0">
              <a:schemeClr val="dk1"/>
            </a:fillRef>
            <a:effectRef idx="0">
              <a:schemeClr val="dk1"/>
            </a:effectRef>
            <a:fontRef idx="minor">
              <a:schemeClr val="tx1"/>
            </a:fontRef>
          </p:style>
        </p:cxnSp>
      </p:grpSp>
      <p:grpSp>
        <p:nvGrpSpPr>
          <p:cNvPr id="113" name="Group 417">
            <a:extLst>
              <a:ext uri="{FF2B5EF4-FFF2-40B4-BE49-F238E27FC236}">
                <a16:creationId xmlns:a16="http://schemas.microsoft.com/office/drawing/2014/main" id="{401520B4-A8A9-A9C3-E6EC-5E7DC37743B6}"/>
              </a:ext>
            </a:extLst>
          </p:cNvPr>
          <p:cNvGrpSpPr>
            <a:grpSpLocks noChangeAspect="1"/>
          </p:cNvGrpSpPr>
          <p:nvPr/>
        </p:nvGrpSpPr>
        <p:grpSpPr>
          <a:xfrm>
            <a:off x="9663311" y="2882465"/>
            <a:ext cx="497340" cy="323265"/>
            <a:chOff x="562755" y="531419"/>
            <a:chExt cx="1506423" cy="968182"/>
          </a:xfrm>
          <a:solidFill>
            <a:srgbClr val="FF0000"/>
          </a:solidFill>
        </p:grpSpPr>
        <p:sp>
          <p:nvSpPr>
            <p:cNvPr id="114" name="Oval 418">
              <a:extLst>
                <a:ext uri="{FF2B5EF4-FFF2-40B4-BE49-F238E27FC236}">
                  <a16:creationId xmlns:a16="http://schemas.microsoft.com/office/drawing/2014/main" id="{2B410595-4C06-4707-77A3-7D06C84AE5B0}"/>
                </a:ext>
              </a:extLst>
            </p:cNvPr>
            <p:cNvSpPr/>
            <p:nvPr/>
          </p:nvSpPr>
          <p:spPr>
            <a:xfrm>
              <a:off x="562755" y="659165"/>
              <a:ext cx="255496" cy="255492"/>
            </a:xfrm>
            <a:prstGeom prst="ellipse">
              <a:avLst/>
            </a:prstGeom>
            <a:grp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Oval 419">
              <a:extLst>
                <a:ext uri="{FF2B5EF4-FFF2-40B4-BE49-F238E27FC236}">
                  <a16:creationId xmlns:a16="http://schemas.microsoft.com/office/drawing/2014/main" id="{4852C315-B480-EABD-558E-EF491E44F57C}"/>
                </a:ext>
              </a:extLst>
            </p:cNvPr>
            <p:cNvSpPr/>
            <p:nvPr/>
          </p:nvSpPr>
          <p:spPr>
            <a:xfrm>
              <a:off x="1204831" y="881042"/>
              <a:ext cx="255496" cy="255492"/>
            </a:xfrm>
            <a:prstGeom prst="ellipse">
              <a:avLst/>
            </a:prstGeom>
            <a:grp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Oval 420">
              <a:extLst>
                <a:ext uri="{FF2B5EF4-FFF2-40B4-BE49-F238E27FC236}">
                  <a16:creationId xmlns:a16="http://schemas.microsoft.com/office/drawing/2014/main" id="{3FE2B0E3-0CEB-17ED-5195-D00EA51DB8B6}"/>
                </a:ext>
              </a:extLst>
            </p:cNvPr>
            <p:cNvSpPr/>
            <p:nvPr/>
          </p:nvSpPr>
          <p:spPr>
            <a:xfrm>
              <a:off x="568353" y="1200405"/>
              <a:ext cx="255496" cy="255492"/>
            </a:xfrm>
            <a:prstGeom prst="ellipse">
              <a:avLst/>
            </a:prstGeom>
            <a:grp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Oval 421">
              <a:extLst>
                <a:ext uri="{FF2B5EF4-FFF2-40B4-BE49-F238E27FC236}">
                  <a16:creationId xmlns:a16="http://schemas.microsoft.com/office/drawing/2014/main" id="{F961BDD0-22E0-456B-E3D9-15E9A9C3BCF4}"/>
                </a:ext>
              </a:extLst>
            </p:cNvPr>
            <p:cNvSpPr/>
            <p:nvPr/>
          </p:nvSpPr>
          <p:spPr>
            <a:xfrm>
              <a:off x="1210438" y="531419"/>
              <a:ext cx="255496" cy="255492"/>
            </a:xfrm>
            <a:prstGeom prst="ellipse">
              <a:avLst/>
            </a:prstGeom>
            <a:grp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Oval 422">
              <a:extLst>
                <a:ext uri="{FF2B5EF4-FFF2-40B4-BE49-F238E27FC236}">
                  <a16:creationId xmlns:a16="http://schemas.microsoft.com/office/drawing/2014/main" id="{A38C0A28-EC4B-71BF-320E-30B868DC7E6F}"/>
                </a:ext>
              </a:extLst>
            </p:cNvPr>
            <p:cNvSpPr/>
            <p:nvPr/>
          </p:nvSpPr>
          <p:spPr>
            <a:xfrm>
              <a:off x="1203704" y="1244109"/>
              <a:ext cx="255496" cy="255492"/>
            </a:xfrm>
            <a:prstGeom prst="ellipse">
              <a:avLst/>
            </a:prstGeom>
            <a:grp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Oval 423">
              <a:extLst>
                <a:ext uri="{FF2B5EF4-FFF2-40B4-BE49-F238E27FC236}">
                  <a16:creationId xmlns:a16="http://schemas.microsoft.com/office/drawing/2014/main" id="{9ED2A5B0-3A58-5EC9-99CA-607734DFB9F0}"/>
                </a:ext>
              </a:extLst>
            </p:cNvPr>
            <p:cNvSpPr/>
            <p:nvPr/>
          </p:nvSpPr>
          <p:spPr>
            <a:xfrm>
              <a:off x="1813682" y="1185278"/>
              <a:ext cx="255496" cy="255492"/>
            </a:xfrm>
            <a:prstGeom prst="ellipse">
              <a:avLst/>
            </a:prstGeom>
            <a:grp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Oval 424">
              <a:extLst>
                <a:ext uri="{FF2B5EF4-FFF2-40B4-BE49-F238E27FC236}">
                  <a16:creationId xmlns:a16="http://schemas.microsoft.com/office/drawing/2014/main" id="{7D8E6931-4DC8-E3B3-9D85-FA446AEE246E}"/>
                </a:ext>
              </a:extLst>
            </p:cNvPr>
            <p:cNvSpPr/>
            <p:nvPr/>
          </p:nvSpPr>
          <p:spPr>
            <a:xfrm>
              <a:off x="1813682" y="659165"/>
              <a:ext cx="255496" cy="255492"/>
            </a:xfrm>
            <a:prstGeom prst="ellipse">
              <a:avLst/>
            </a:prstGeom>
            <a:grp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1" name="Straight Connector 425">
              <a:extLst>
                <a:ext uri="{FF2B5EF4-FFF2-40B4-BE49-F238E27FC236}">
                  <a16:creationId xmlns:a16="http://schemas.microsoft.com/office/drawing/2014/main" id="{C59C8764-7B3A-9633-008C-10EA81E6C779}"/>
                </a:ext>
              </a:extLst>
            </p:cNvPr>
            <p:cNvCxnSpPr>
              <a:cxnSpLocks/>
              <a:stCxn id="114" idx="6"/>
              <a:endCxn id="117" idx="2"/>
            </p:cNvCxnSpPr>
            <p:nvPr/>
          </p:nvCxnSpPr>
          <p:spPr>
            <a:xfrm flipV="1">
              <a:off x="818251" y="659165"/>
              <a:ext cx="392187" cy="127746"/>
            </a:xfrm>
            <a:prstGeom prst="line">
              <a:avLst/>
            </a:prstGeom>
            <a:grpFill/>
            <a:ln w="12700">
              <a:solidFill>
                <a:srgbClr val="FF0000"/>
              </a:solidFill>
            </a:ln>
          </p:spPr>
          <p:style>
            <a:lnRef idx="1">
              <a:schemeClr val="dk1"/>
            </a:lnRef>
            <a:fillRef idx="0">
              <a:schemeClr val="dk1"/>
            </a:fillRef>
            <a:effectRef idx="0">
              <a:schemeClr val="dk1"/>
            </a:effectRef>
            <a:fontRef idx="minor">
              <a:schemeClr val="tx1"/>
            </a:fontRef>
          </p:style>
        </p:cxnSp>
        <p:cxnSp>
          <p:nvCxnSpPr>
            <p:cNvPr id="122" name="Straight Connector 426">
              <a:extLst>
                <a:ext uri="{FF2B5EF4-FFF2-40B4-BE49-F238E27FC236}">
                  <a16:creationId xmlns:a16="http://schemas.microsoft.com/office/drawing/2014/main" id="{2E8D0845-01BC-FFC9-8638-E52C65949AE0}"/>
                </a:ext>
              </a:extLst>
            </p:cNvPr>
            <p:cNvCxnSpPr>
              <a:cxnSpLocks/>
              <a:stCxn id="114" idx="6"/>
              <a:endCxn id="115" idx="2"/>
            </p:cNvCxnSpPr>
            <p:nvPr/>
          </p:nvCxnSpPr>
          <p:spPr>
            <a:xfrm>
              <a:off x="818251" y="786911"/>
              <a:ext cx="386580" cy="221876"/>
            </a:xfrm>
            <a:prstGeom prst="line">
              <a:avLst/>
            </a:prstGeom>
            <a:grpFill/>
            <a:ln w="12700">
              <a:solidFill>
                <a:srgbClr val="FF0000"/>
              </a:solidFill>
            </a:ln>
          </p:spPr>
          <p:style>
            <a:lnRef idx="1">
              <a:schemeClr val="dk1"/>
            </a:lnRef>
            <a:fillRef idx="0">
              <a:schemeClr val="dk1"/>
            </a:fillRef>
            <a:effectRef idx="0">
              <a:schemeClr val="dk1"/>
            </a:effectRef>
            <a:fontRef idx="minor">
              <a:schemeClr val="tx1"/>
            </a:fontRef>
          </p:style>
        </p:cxnSp>
        <p:cxnSp>
          <p:nvCxnSpPr>
            <p:cNvPr id="123" name="Straight Connector 427">
              <a:extLst>
                <a:ext uri="{FF2B5EF4-FFF2-40B4-BE49-F238E27FC236}">
                  <a16:creationId xmlns:a16="http://schemas.microsoft.com/office/drawing/2014/main" id="{1AF95CB7-E367-1CA0-4B0A-E564186AA977}"/>
                </a:ext>
              </a:extLst>
            </p:cNvPr>
            <p:cNvCxnSpPr>
              <a:cxnSpLocks/>
              <a:stCxn id="115" idx="2"/>
              <a:endCxn id="116" idx="6"/>
            </p:cNvCxnSpPr>
            <p:nvPr/>
          </p:nvCxnSpPr>
          <p:spPr>
            <a:xfrm flipH="1">
              <a:off x="823849" y="1008788"/>
              <a:ext cx="380982" cy="319364"/>
            </a:xfrm>
            <a:prstGeom prst="line">
              <a:avLst/>
            </a:prstGeom>
            <a:grpFill/>
            <a:ln w="12700">
              <a:solidFill>
                <a:srgbClr val="FF0000"/>
              </a:solidFill>
            </a:ln>
          </p:spPr>
          <p:style>
            <a:lnRef idx="1">
              <a:schemeClr val="dk1"/>
            </a:lnRef>
            <a:fillRef idx="0">
              <a:schemeClr val="dk1"/>
            </a:fillRef>
            <a:effectRef idx="0">
              <a:schemeClr val="dk1"/>
            </a:effectRef>
            <a:fontRef idx="minor">
              <a:schemeClr val="tx1"/>
            </a:fontRef>
          </p:style>
        </p:cxnSp>
        <p:cxnSp>
          <p:nvCxnSpPr>
            <p:cNvPr id="124" name="Straight Connector 428">
              <a:extLst>
                <a:ext uri="{FF2B5EF4-FFF2-40B4-BE49-F238E27FC236}">
                  <a16:creationId xmlns:a16="http://schemas.microsoft.com/office/drawing/2014/main" id="{555E917A-8B37-AEBF-D487-9B57937F9AE6}"/>
                </a:ext>
              </a:extLst>
            </p:cNvPr>
            <p:cNvCxnSpPr>
              <a:cxnSpLocks/>
              <a:stCxn id="118" idx="2"/>
              <a:endCxn id="116" idx="6"/>
            </p:cNvCxnSpPr>
            <p:nvPr/>
          </p:nvCxnSpPr>
          <p:spPr>
            <a:xfrm flipH="1" flipV="1">
              <a:off x="823845" y="1328152"/>
              <a:ext cx="379859" cy="43703"/>
            </a:xfrm>
            <a:prstGeom prst="line">
              <a:avLst/>
            </a:prstGeom>
            <a:grpFill/>
            <a:ln w="12700">
              <a:solidFill>
                <a:srgbClr val="FF0000"/>
              </a:solidFill>
            </a:ln>
          </p:spPr>
          <p:style>
            <a:lnRef idx="1">
              <a:schemeClr val="dk1"/>
            </a:lnRef>
            <a:fillRef idx="0">
              <a:schemeClr val="dk1"/>
            </a:fillRef>
            <a:effectRef idx="0">
              <a:schemeClr val="dk1"/>
            </a:effectRef>
            <a:fontRef idx="minor">
              <a:schemeClr val="tx1"/>
            </a:fontRef>
          </p:style>
        </p:cxnSp>
        <p:cxnSp>
          <p:nvCxnSpPr>
            <p:cNvPr id="125" name="Straight Connector 429">
              <a:extLst>
                <a:ext uri="{FF2B5EF4-FFF2-40B4-BE49-F238E27FC236}">
                  <a16:creationId xmlns:a16="http://schemas.microsoft.com/office/drawing/2014/main" id="{B1E25081-82B9-0932-415A-BB3E89711A45}"/>
                </a:ext>
              </a:extLst>
            </p:cNvPr>
            <p:cNvCxnSpPr>
              <a:cxnSpLocks/>
              <a:stCxn id="120" idx="2"/>
              <a:endCxn id="117" idx="6"/>
            </p:cNvCxnSpPr>
            <p:nvPr/>
          </p:nvCxnSpPr>
          <p:spPr>
            <a:xfrm flipH="1" flipV="1">
              <a:off x="1465933" y="659165"/>
              <a:ext cx="347752" cy="127746"/>
            </a:xfrm>
            <a:prstGeom prst="line">
              <a:avLst/>
            </a:prstGeom>
            <a:grpFill/>
            <a:ln w="12700">
              <a:solidFill>
                <a:srgbClr val="FF0000"/>
              </a:solidFill>
            </a:ln>
          </p:spPr>
          <p:style>
            <a:lnRef idx="1">
              <a:schemeClr val="dk1"/>
            </a:lnRef>
            <a:fillRef idx="0">
              <a:schemeClr val="dk1"/>
            </a:fillRef>
            <a:effectRef idx="0">
              <a:schemeClr val="dk1"/>
            </a:effectRef>
            <a:fontRef idx="minor">
              <a:schemeClr val="tx1"/>
            </a:fontRef>
          </p:style>
        </p:cxnSp>
        <p:cxnSp>
          <p:nvCxnSpPr>
            <p:cNvPr id="126" name="Straight Connector 430">
              <a:extLst>
                <a:ext uri="{FF2B5EF4-FFF2-40B4-BE49-F238E27FC236}">
                  <a16:creationId xmlns:a16="http://schemas.microsoft.com/office/drawing/2014/main" id="{EE3E9A0D-119E-0644-6CF3-80679F620CB2}"/>
                </a:ext>
              </a:extLst>
            </p:cNvPr>
            <p:cNvCxnSpPr>
              <a:cxnSpLocks/>
              <a:stCxn id="118" idx="2"/>
              <a:endCxn id="114" idx="6"/>
            </p:cNvCxnSpPr>
            <p:nvPr/>
          </p:nvCxnSpPr>
          <p:spPr>
            <a:xfrm flipH="1" flipV="1">
              <a:off x="818251" y="786911"/>
              <a:ext cx="385456" cy="584944"/>
            </a:xfrm>
            <a:prstGeom prst="line">
              <a:avLst/>
            </a:prstGeom>
            <a:grpFill/>
            <a:ln w="12700">
              <a:solidFill>
                <a:srgbClr val="FF0000"/>
              </a:solidFill>
            </a:ln>
          </p:spPr>
          <p:style>
            <a:lnRef idx="1">
              <a:schemeClr val="dk1"/>
            </a:lnRef>
            <a:fillRef idx="0">
              <a:schemeClr val="dk1"/>
            </a:fillRef>
            <a:effectRef idx="0">
              <a:schemeClr val="dk1"/>
            </a:effectRef>
            <a:fontRef idx="minor">
              <a:schemeClr val="tx1"/>
            </a:fontRef>
          </p:style>
        </p:cxnSp>
        <p:cxnSp>
          <p:nvCxnSpPr>
            <p:cNvPr id="127" name="Straight Connector 431">
              <a:extLst>
                <a:ext uri="{FF2B5EF4-FFF2-40B4-BE49-F238E27FC236}">
                  <a16:creationId xmlns:a16="http://schemas.microsoft.com/office/drawing/2014/main" id="{03C6FDEE-2DAD-6C76-76F5-52602DDA7A79}"/>
                </a:ext>
              </a:extLst>
            </p:cNvPr>
            <p:cNvCxnSpPr>
              <a:cxnSpLocks/>
              <a:stCxn id="117" idx="2"/>
              <a:endCxn id="116" idx="6"/>
            </p:cNvCxnSpPr>
            <p:nvPr/>
          </p:nvCxnSpPr>
          <p:spPr>
            <a:xfrm flipH="1">
              <a:off x="823849" y="659165"/>
              <a:ext cx="386589" cy="668987"/>
            </a:xfrm>
            <a:prstGeom prst="line">
              <a:avLst/>
            </a:prstGeom>
            <a:grpFill/>
            <a:ln w="12700">
              <a:solidFill>
                <a:srgbClr val="FF0000"/>
              </a:solidFill>
            </a:ln>
          </p:spPr>
          <p:style>
            <a:lnRef idx="1">
              <a:schemeClr val="dk1"/>
            </a:lnRef>
            <a:fillRef idx="0">
              <a:schemeClr val="dk1"/>
            </a:fillRef>
            <a:effectRef idx="0">
              <a:schemeClr val="dk1"/>
            </a:effectRef>
            <a:fontRef idx="minor">
              <a:schemeClr val="tx1"/>
            </a:fontRef>
          </p:style>
        </p:cxnSp>
        <p:cxnSp>
          <p:nvCxnSpPr>
            <p:cNvPr id="128" name="Straight Connector 432">
              <a:extLst>
                <a:ext uri="{FF2B5EF4-FFF2-40B4-BE49-F238E27FC236}">
                  <a16:creationId xmlns:a16="http://schemas.microsoft.com/office/drawing/2014/main" id="{76301C0D-F4A3-EF93-090A-0BB9406816A5}"/>
                </a:ext>
              </a:extLst>
            </p:cNvPr>
            <p:cNvCxnSpPr>
              <a:cxnSpLocks/>
              <a:stCxn id="119" idx="2"/>
              <a:endCxn id="117" idx="6"/>
            </p:cNvCxnSpPr>
            <p:nvPr/>
          </p:nvCxnSpPr>
          <p:spPr>
            <a:xfrm flipH="1" flipV="1">
              <a:off x="1465933" y="659165"/>
              <a:ext cx="347752" cy="653859"/>
            </a:xfrm>
            <a:prstGeom prst="line">
              <a:avLst/>
            </a:prstGeom>
            <a:grpFill/>
            <a:ln w="12700">
              <a:solidFill>
                <a:srgbClr val="FF0000"/>
              </a:solidFill>
            </a:ln>
          </p:spPr>
          <p:style>
            <a:lnRef idx="1">
              <a:schemeClr val="dk1"/>
            </a:lnRef>
            <a:fillRef idx="0">
              <a:schemeClr val="dk1"/>
            </a:fillRef>
            <a:effectRef idx="0">
              <a:schemeClr val="dk1"/>
            </a:effectRef>
            <a:fontRef idx="minor">
              <a:schemeClr val="tx1"/>
            </a:fontRef>
          </p:style>
        </p:cxnSp>
        <p:cxnSp>
          <p:nvCxnSpPr>
            <p:cNvPr id="129" name="Straight Connector 433">
              <a:extLst>
                <a:ext uri="{FF2B5EF4-FFF2-40B4-BE49-F238E27FC236}">
                  <a16:creationId xmlns:a16="http://schemas.microsoft.com/office/drawing/2014/main" id="{7FA8CB6C-E4F6-7B94-B689-96B60DDE41E3}"/>
                </a:ext>
              </a:extLst>
            </p:cNvPr>
            <p:cNvCxnSpPr>
              <a:cxnSpLocks/>
              <a:stCxn id="120" idx="2"/>
              <a:endCxn id="115" idx="6"/>
            </p:cNvCxnSpPr>
            <p:nvPr/>
          </p:nvCxnSpPr>
          <p:spPr>
            <a:xfrm flipH="1">
              <a:off x="1460324" y="786911"/>
              <a:ext cx="353358" cy="221877"/>
            </a:xfrm>
            <a:prstGeom prst="line">
              <a:avLst/>
            </a:prstGeom>
            <a:grpFill/>
            <a:ln w="12700">
              <a:solidFill>
                <a:srgbClr val="FF0000"/>
              </a:solidFill>
            </a:ln>
          </p:spPr>
          <p:style>
            <a:lnRef idx="1">
              <a:schemeClr val="dk1"/>
            </a:lnRef>
            <a:fillRef idx="0">
              <a:schemeClr val="dk1"/>
            </a:fillRef>
            <a:effectRef idx="0">
              <a:schemeClr val="dk1"/>
            </a:effectRef>
            <a:fontRef idx="minor">
              <a:schemeClr val="tx1"/>
            </a:fontRef>
          </p:style>
        </p:cxnSp>
        <p:cxnSp>
          <p:nvCxnSpPr>
            <p:cNvPr id="130" name="Straight Connector 434">
              <a:extLst>
                <a:ext uri="{FF2B5EF4-FFF2-40B4-BE49-F238E27FC236}">
                  <a16:creationId xmlns:a16="http://schemas.microsoft.com/office/drawing/2014/main" id="{16F43E2B-CCCF-A312-5810-FB8A282E742D}"/>
                </a:ext>
              </a:extLst>
            </p:cNvPr>
            <p:cNvCxnSpPr>
              <a:cxnSpLocks/>
              <a:stCxn id="119" idx="2"/>
              <a:endCxn id="115" idx="6"/>
            </p:cNvCxnSpPr>
            <p:nvPr/>
          </p:nvCxnSpPr>
          <p:spPr>
            <a:xfrm flipH="1" flipV="1">
              <a:off x="1460324" y="1008788"/>
              <a:ext cx="353358" cy="304233"/>
            </a:xfrm>
            <a:prstGeom prst="line">
              <a:avLst/>
            </a:prstGeom>
            <a:grpFill/>
            <a:ln w="12700">
              <a:solidFill>
                <a:srgbClr val="FF0000"/>
              </a:solidFill>
            </a:ln>
          </p:spPr>
          <p:style>
            <a:lnRef idx="1">
              <a:schemeClr val="dk1"/>
            </a:lnRef>
            <a:fillRef idx="0">
              <a:schemeClr val="dk1"/>
            </a:fillRef>
            <a:effectRef idx="0">
              <a:schemeClr val="dk1"/>
            </a:effectRef>
            <a:fontRef idx="minor">
              <a:schemeClr val="tx1"/>
            </a:fontRef>
          </p:style>
        </p:cxnSp>
        <p:cxnSp>
          <p:nvCxnSpPr>
            <p:cNvPr id="131" name="Straight Connector 435">
              <a:extLst>
                <a:ext uri="{FF2B5EF4-FFF2-40B4-BE49-F238E27FC236}">
                  <a16:creationId xmlns:a16="http://schemas.microsoft.com/office/drawing/2014/main" id="{B8A5D480-715C-960E-093E-F524FD221936}"/>
                </a:ext>
              </a:extLst>
            </p:cNvPr>
            <p:cNvCxnSpPr>
              <a:cxnSpLocks/>
              <a:stCxn id="120" idx="2"/>
              <a:endCxn id="118" idx="6"/>
            </p:cNvCxnSpPr>
            <p:nvPr/>
          </p:nvCxnSpPr>
          <p:spPr>
            <a:xfrm flipH="1">
              <a:off x="1459200" y="786911"/>
              <a:ext cx="354485" cy="584944"/>
            </a:xfrm>
            <a:prstGeom prst="line">
              <a:avLst/>
            </a:prstGeom>
            <a:grpFill/>
            <a:ln w="12700">
              <a:solidFill>
                <a:srgbClr val="FF0000"/>
              </a:solidFill>
            </a:ln>
          </p:spPr>
          <p:style>
            <a:lnRef idx="1">
              <a:schemeClr val="dk1"/>
            </a:lnRef>
            <a:fillRef idx="0">
              <a:schemeClr val="dk1"/>
            </a:fillRef>
            <a:effectRef idx="0">
              <a:schemeClr val="dk1"/>
            </a:effectRef>
            <a:fontRef idx="minor">
              <a:schemeClr val="tx1"/>
            </a:fontRef>
          </p:style>
        </p:cxnSp>
        <p:cxnSp>
          <p:nvCxnSpPr>
            <p:cNvPr id="132" name="Straight Connector 436">
              <a:extLst>
                <a:ext uri="{FF2B5EF4-FFF2-40B4-BE49-F238E27FC236}">
                  <a16:creationId xmlns:a16="http://schemas.microsoft.com/office/drawing/2014/main" id="{73C87314-E96C-2069-E143-E001C79F5C95}"/>
                </a:ext>
              </a:extLst>
            </p:cNvPr>
            <p:cNvCxnSpPr>
              <a:cxnSpLocks/>
              <a:stCxn id="119" idx="2"/>
              <a:endCxn id="118" idx="6"/>
            </p:cNvCxnSpPr>
            <p:nvPr/>
          </p:nvCxnSpPr>
          <p:spPr>
            <a:xfrm flipH="1">
              <a:off x="1459200" y="1313033"/>
              <a:ext cx="354485" cy="58834"/>
            </a:xfrm>
            <a:prstGeom prst="line">
              <a:avLst/>
            </a:prstGeom>
            <a:grpFill/>
            <a:ln w="12700">
              <a:solidFill>
                <a:srgbClr val="FF0000"/>
              </a:solidFill>
            </a:ln>
          </p:spPr>
          <p:style>
            <a:lnRef idx="1">
              <a:schemeClr val="dk1"/>
            </a:lnRef>
            <a:fillRef idx="0">
              <a:schemeClr val="dk1"/>
            </a:fillRef>
            <a:effectRef idx="0">
              <a:schemeClr val="dk1"/>
            </a:effectRef>
            <a:fontRef idx="minor">
              <a:schemeClr val="tx1"/>
            </a:fontRef>
          </p:style>
        </p:cxnSp>
      </p:grpSp>
      <p:grpSp>
        <p:nvGrpSpPr>
          <p:cNvPr id="181" name="Graphic 26" descr="Database outline">
            <a:extLst>
              <a:ext uri="{FF2B5EF4-FFF2-40B4-BE49-F238E27FC236}">
                <a16:creationId xmlns:a16="http://schemas.microsoft.com/office/drawing/2014/main" id="{158B0629-3AEE-125D-58C0-761478CAA002}"/>
              </a:ext>
            </a:extLst>
          </p:cNvPr>
          <p:cNvGrpSpPr/>
          <p:nvPr/>
        </p:nvGrpSpPr>
        <p:grpSpPr>
          <a:xfrm>
            <a:off x="8072948" y="4975181"/>
            <a:ext cx="276225" cy="371475"/>
            <a:chOff x="8813612" y="5316926"/>
            <a:chExt cx="276225" cy="371475"/>
          </a:xfrm>
          <a:solidFill>
            <a:srgbClr val="FF0000"/>
          </a:solidFill>
        </p:grpSpPr>
        <p:sp>
          <p:nvSpPr>
            <p:cNvPr id="182" name="任意形状 181">
              <a:extLst>
                <a:ext uri="{FF2B5EF4-FFF2-40B4-BE49-F238E27FC236}">
                  <a16:creationId xmlns:a16="http://schemas.microsoft.com/office/drawing/2014/main" id="{F024D539-621F-9630-7328-A8753FB1D02C}"/>
                </a:ext>
              </a:extLst>
            </p:cNvPr>
            <p:cNvSpPr/>
            <p:nvPr/>
          </p:nvSpPr>
          <p:spPr>
            <a:xfrm>
              <a:off x="8813612" y="5316926"/>
              <a:ext cx="276225" cy="371475"/>
            </a:xfrm>
            <a:custGeom>
              <a:avLst/>
              <a:gdLst>
                <a:gd name="connsiteX0" fmla="*/ 276225 w 276225"/>
                <a:gd name="connsiteY0" fmla="*/ 328613 h 371475"/>
                <a:gd name="connsiteX1" fmla="*/ 276225 w 276225"/>
                <a:gd name="connsiteY1" fmla="*/ 42863 h 371475"/>
                <a:gd name="connsiteX2" fmla="*/ 138113 w 276225"/>
                <a:gd name="connsiteY2" fmla="*/ 0 h 371475"/>
                <a:gd name="connsiteX3" fmla="*/ 0 w 276225"/>
                <a:gd name="connsiteY3" fmla="*/ 42863 h 371475"/>
                <a:gd name="connsiteX4" fmla="*/ 0 w 276225"/>
                <a:gd name="connsiteY4" fmla="*/ 328613 h 371475"/>
                <a:gd name="connsiteX5" fmla="*/ 138113 w 276225"/>
                <a:gd name="connsiteY5" fmla="*/ 371475 h 371475"/>
                <a:gd name="connsiteX6" fmla="*/ 276225 w 276225"/>
                <a:gd name="connsiteY6" fmla="*/ 328613 h 371475"/>
                <a:gd name="connsiteX7" fmla="*/ 138113 w 276225"/>
                <a:gd name="connsiteY7" fmla="*/ 9525 h 371475"/>
                <a:gd name="connsiteX8" fmla="*/ 266700 w 276225"/>
                <a:gd name="connsiteY8" fmla="*/ 42863 h 371475"/>
                <a:gd name="connsiteX9" fmla="*/ 138113 w 276225"/>
                <a:gd name="connsiteY9" fmla="*/ 76200 h 371475"/>
                <a:gd name="connsiteX10" fmla="*/ 9525 w 276225"/>
                <a:gd name="connsiteY10" fmla="*/ 42863 h 371475"/>
                <a:gd name="connsiteX11" fmla="*/ 138113 w 276225"/>
                <a:gd name="connsiteY11" fmla="*/ 9525 h 371475"/>
                <a:gd name="connsiteX12" fmla="*/ 9525 w 276225"/>
                <a:gd name="connsiteY12" fmla="*/ 59341 h 371475"/>
                <a:gd name="connsiteX13" fmla="*/ 138113 w 276225"/>
                <a:gd name="connsiteY13" fmla="*/ 85725 h 371475"/>
                <a:gd name="connsiteX14" fmla="*/ 266700 w 276225"/>
                <a:gd name="connsiteY14" fmla="*/ 59341 h 371475"/>
                <a:gd name="connsiteX15" fmla="*/ 266700 w 276225"/>
                <a:gd name="connsiteY15" fmla="*/ 138113 h 371475"/>
                <a:gd name="connsiteX16" fmla="*/ 138113 w 276225"/>
                <a:gd name="connsiteY16" fmla="*/ 171450 h 371475"/>
                <a:gd name="connsiteX17" fmla="*/ 9525 w 276225"/>
                <a:gd name="connsiteY17" fmla="*/ 138113 h 371475"/>
                <a:gd name="connsiteX18" fmla="*/ 9525 w 276225"/>
                <a:gd name="connsiteY18" fmla="*/ 154591 h 371475"/>
                <a:gd name="connsiteX19" fmla="*/ 138113 w 276225"/>
                <a:gd name="connsiteY19" fmla="*/ 180975 h 371475"/>
                <a:gd name="connsiteX20" fmla="*/ 266700 w 276225"/>
                <a:gd name="connsiteY20" fmla="*/ 154591 h 371475"/>
                <a:gd name="connsiteX21" fmla="*/ 266700 w 276225"/>
                <a:gd name="connsiteY21" fmla="*/ 233363 h 371475"/>
                <a:gd name="connsiteX22" fmla="*/ 138113 w 276225"/>
                <a:gd name="connsiteY22" fmla="*/ 266700 h 371475"/>
                <a:gd name="connsiteX23" fmla="*/ 9525 w 276225"/>
                <a:gd name="connsiteY23" fmla="*/ 233363 h 371475"/>
                <a:gd name="connsiteX24" fmla="*/ 9525 w 276225"/>
                <a:gd name="connsiteY24" fmla="*/ 328613 h 371475"/>
                <a:gd name="connsiteX25" fmla="*/ 9525 w 276225"/>
                <a:gd name="connsiteY25" fmla="*/ 249841 h 371475"/>
                <a:gd name="connsiteX26" fmla="*/ 138113 w 276225"/>
                <a:gd name="connsiteY26" fmla="*/ 276225 h 371475"/>
                <a:gd name="connsiteX27" fmla="*/ 266700 w 276225"/>
                <a:gd name="connsiteY27" fmla="*/ 249841 h 371475"/>
                <a:gd name="connsiteX28" fmla="*/ 266700 w 276225"/>
                <a:gd name="connsiteY28" fmla="*/ 328613 h 371475"/>
                <a:gd name="connsiteX29" fmla="*/ 138113 w 276225"/>
                <a:gd name="connsiteY29" fmla="*/ 361950 h 371475"/>
                <a:gd name="connsiteX30" fmla="*/ 9525 w 276225"/>
                <a:gd name="connsiteY30" fmla="*/ 328613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76225" h="371475">
                  <a:moveTo>
                    <a:pt x="276225" y="328613"/>
                  </a:moveTo>
                  <a:lnTo>
                    <a:pt x="276225" y="42863"/>
                  </a:lnTo>
                  <a:cubicBezTo>
                    <a:pt x="276225" y="15021"/>
                    <a:pt x="205068" y="0"/>
                    <a:pt x="138113" y="0"/>
                  </a:cubicBezTo>
                  <a:cubicBezTo>
                    <a:pt x="71157" y="0"/>
                    <a:pt x="0" y="15021"/>
                    <a:pt x="0" y="42863"/>
                  </a:cubicBezTo>
                  <a:lnTo>
                    <a:pt x="0" y="328613"/>
                  </a:lnTo>
                  <a:cubicBezTo>
                    <a:pt x="0" y="356454"/>
                    <a:pt x="71157" y="371475"/>
                    <a:pt x="138113" y="371475"/>
                  </a:cubicBezTo>
                  <a:cubicBezTo>
                    <a:pt x="205068" y="371475"/>
                    <a:pt x="276225" y="356454"/>
                    <a:pt x="276225" y="328613"/>
                  </a:cubicBezTo>
                  <a:close/>
                  <a:moveTo>
                    <a:pt x="138113" y="9525"/>
                  </a:moveTo>
                  <a:cubicBezTo>
                    <a:pt x="211707" y="9525"/>
                    <a:pt x="266700" y="27146"/>
                    <a:pt x="266700" y="42863"/>
                  </a:cubicBezTo>
                  <a:cubicBezTo>
                    <a:pt x="266700" y="58579"/>
                    <a:pt x="211707" y="76200"/>
                    <a:pt x="138113" y="76200"/>
                  </a:cubicBezTo>
                  <a:cubicBezTo>
                    <a:pt x="64518" y="76200"/>
                    <a:pt x="9525" y="58579"/>
                    <a:pt x="9525" y="42863"/>
                  </a:cubicBezTo>
                  <a:cubicBezTo>
                    <a:pt x="9525" y="27146"/>
                    <a:pt x="64518" y="9525"/>
                    <a:pt x="138113" y="9525"/>
                  </a:cubicBezTo>
                  <a:close/>
                  <a:moveTo>
                    <a:pt x="9525" y="59341"/>
                  </a:moveTo>
                  <a:cubicBezTo>
                    <a:pt x="31094" y="76581"/>
                    <a:pt x="85882" y="85725"/>
                    <a:pt x="138113" y="85725"/>
                  </a:cubicBezTo>
                  <a:cubicBezTo>
                    <a:pt x="190343" y="85725"/>
                    <a:pt x="245131" y="76581"/>
                    <a:pt x="266700" y="59341"/>
                  </a:cubicBezTo>
                  <a:lnTo>
                    <a:pt x="266700" y="138113"/>
                  </a:lnTo>
                  <a:cubicBezTo>
                    <a:pt x="266700" y="153829"/>
                    <a:pt x="211707" y="171450"/>
                    <a:pt x="138113" y="171450"/>
                  </a:cubicBezTo>
                  <a:cubicBezTo>
                    <a:pt x="64518" y="171450"/>
                    <a:pt x="9525" y="153829"/>
                    <a:pt x="9525" y="138113"/>
                  </a:cubicBezTo>
                  <a:close/>
                  <a:moveTo>
                    <a:pt x="9525" y="154591"/>
                  </a:moveTo>
                  <a:cubicBezTo>
                    <a:pt x="31094" y="171831"/>
                    <a:pt x="85882" y="180975"/>
                    <a:pt x="138113" y="180975"/>
                  </a:cubicBezTo>
                  <a:cubicBezTo>
                    <a:pt x="190343" y="180975"/>
                    <a:pt x="245131" y="171831"/>
                    <a:pt x="266700" y="154591"/>
                  </a:cubicBezTo>
                  <a:lnTo>
                    <a:pt x="266700" y="233363"/>
                  </a:lnTo>
                  <a:cubicBezTo>
                    <a:pt x="266700" y="249079"/>
                    <a:pt x="211707" y="266700"/>
                    <a:pt x="138113" y="266700"/>
                  </a:cubicBezTo>
                  <a:cubicBezTo>
                    <a:pt x="64518" y="266700"/>
                    <a:pt x="9525" y="249079"/>
                    <a:pt x="9525" y="233363"/>
                  </a:cubicBezTo>
                  <a:close/>
                  <a:moveTo>
                    <a:pt x="9525" y="328613"/>
                  </a:moveTo>
                  <a:lnTo>
                    <a:pt x="9525" y="249841"/>
                  </a:lnTo>
                  <a:cubicBezTo>
                    <a:pt x="31094" y="267081"/>
                    <a:pt x="85882" y="276225"/>
                    <a:pt x="138113" y="276225"/>
                  </a:cubicBezTo>
                  <a:cubicBezTo>
                    <a:pt x="190343" y="276225"/>
                    <a:pt x="245131" y="267081"/>
                    <a:pt x="266700" y="249841"/>
                  </a:cubicBezTo>
                  <a:lnTo>
                    <a:pt x="266700" y="328613"/>
                  </a:lnTo>
                  <a:cubicBezTo>
                    <a:pt x="266700" y="344329"/>
                    <a:pt x="211707" y="361950"/>
                    <a:pt x="138113" y="361950"/>
                  </a:cubicBezTo>
                  <a:cubicBezTo>
                    <a:pt x="64518" y="361950"/>
                    <a:pt x="9525" y="344329"/>
                    <a:pt x="9525" y="328613"/>
                  </a:cubicBezTo>
                  <a:close/>
                </a:path>
              </a:pathLst>
            </a:custGeom>
            <a:solidFill>
              <a:srgbClr val="FF0000"/>
            </a:solidFill>
            <a:ln w="4763" cap="flat">
              <a:solidFill>
                <a:srgbClr val="92D050"/>
              </a:solidFill>
              <a:prstDash val="solid"/>
              <a:miter/>
            </a:ln>
          </p:spPr>
          <p:txBody>
            <a:bodyPr rtlCol="0" anchor="ctr"/>
            <a:lstStyle/>
            <a:p>
              <a:endParaRPr lang="zh-CN" altLang="en-US"/>
            </a:p>
          </p:txBody>
        </p:sp>
        <p:sp>
          <p:nvSpPr>
            <p:cNvPr id="183" name="任意形状 182">
              <a:extLst>
                <a:ext uri="{FF2B5EF4-FFF2-40B4-BE49-F238E27FC236}">
                  <a16:creationId xmlns:a16="http://schemas.microsoft.com/office/drawing/2014/main" id="{6951F33F-9497-05EE-3E15-6623C6DD755B}"/>
                </a:ext>
              </a:extLst>
            </p:cNvPr>
            <p:cNvSpPr/>
            <p:nvPr/>
          </p:nvSpPr>
          <p:spPr>
            <a:xfrm>
              <a:off x="9037450" y="5431226"/>
              <a:ext cx="19050" cy="19050"/>
            </a:xfrm>
            <a:custGeom>
              <a:avLst/>
              <a:gdLst>
                <a:gd name="connsiteX0" fmla="*/ 19050 w 19050"/>
                <a:gd name="connsiteY0" fmla="*/ 9525 h 19050"/>
                <a:gd name="connsiteX1" fmla="*/ 9525 w 19050"/>
                <a:gd name="connsiteY1" fmla="*/ 19050 h 19050"/>
                <a:gd name="connsiteX2" fmla="*/ 0 w 19050"/>
                <a:gd name="connsiteY2" fmla="*/ 9525 h 19050"/>
                <a:gd name="connsiteX3" fmla="*/ 9525 w 19050"/>
                <a:gd name="connsiteY3" fmla="*/ 0 h 19050"/>
                <a:gd name="connsiteX4" fmla="*/ 19050 w 19050"/>
                <a:gd name="connsiteY4" fmla="*/ 9525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9050" y="9525"/>
                  </a:moveTo>
                  <a:cubicBezTo>
                    <a:pt x="19050" y="14786"/>
                    <a:pt x="14786" y="19050"/>
                    <a:pt x="9525" y="19050"/>
                  </a:cubicBezTo>
                  <a:cubicBezTo>
                    <a:pt x="4264" y="19050"/>
                    <a:pt x="0" y="14786"/>
                    <a:pt x="0" y="9525"/>
                  </a:cubicBezTo>
                  <a:cubicBezTo>
                    <a:pt x="0" y="4264"/>
                    <a:pt x="4264" y="0"/>
                    <a:pt x="9525" y="0"/>
                  </a:cubicBezTo>
                  <a:cubicBezTo>
                    <a:pt x="14786" y="0"/>
                    <a:pt x="19050" y="4264"/>
                    <a:pt x="19050" y="9525"/>
                  </a:cubicBezTo>
                  <a:close/>
                </a:path>
              </a:pathLst>
            </a:custGeom>
            <a:solidFill>
              <a:srgbClr val="FF0000"/>
            </a:solidFill>
            <a:ln w="4763" cap="flat">
              <a:solidFill>
                <a:srgbClr val="92D050"/>
              </a:solidFill>
              <a:prstDash val="solid"/>
              <a:miter/>
            </a:ln>
          </p:spPr>
          <p:txBody>
            <a:bodyPr rtlCol="0" anchor="ctr"/>
            <a:lstStyle/>
            <a:p>
              <a:endParaRPr lang="zh-CN" altLang="en-US"/>
            </a:p>
          </p:txBody>
        </p:sp>
        <p:sp>
          <p:nvSpPr>
            <p:cNvPr id="184" name="任意形状 183">
              <a:extLst>
                <a:ext uri="{FF2B5EF4-FFF2-40B4-BE49-F238E27FC236}">
                  <a16:creationId xmlns:a16="http://schemas.microsoft.com/office/drawing/2014/main" id="{27049B2A-F5F9-48BC-E945-1CACCC78EC75}"/>
                </a:ext>
              </a:extLst>
            </p:cNvPr>
            <p:cNvSpPr/>
            <p:nvPr/>
          </p:nvSpPr>
          <p:spPr>
            <a:xfrm>
              <a:off x="9037450" y="5526476"/>
              <a:ext cx="19050" cy="19050"/>
            </a:xfrm>
            <a:custGeom>
              <a:avLst/>
              <a:gdLst>
                <a:gd name="connsiteX0" fmla="*/ 19050 w 19050"/>
                <a:gd name="connsiteY0" fmla="*/ 9525 h 19050"/>
                <a:gd name="connsiteX1" fmla="*/ 9525 w 19050"/>
                <a:gd name="connsiteY1" fmla="*/ 19050 h 19050"/>
                <a:gd name="connsiteX2" fmla="*/ 0 w 19050"/>
                <a:gd name="connsiteY2" fmla="*/ 9525 h 19050"/>
                <a:gd name="connsiteX3" fmla="*/ 9525 w 19050"/>
                <a:gd name="connsiteY3" fmla="*/ 0 h 19050"/>
                <a:gd name="connsiteX4" fmla="*/ 19050 w 19050"/>
                <a:gd name="connsiteY4" fmla="*/ 9525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9050" y="9525"/>
                  </a:moveTo>
                  <a:cubicBezTo>
                    <a:pt x="19050" y="14786"/>
                    <a:pt x="14786" y="19050"/>
                    <a:pt x="9525" y="19050"/>
                  </a:cubicBezTo>
                  <a:cubicBezTo>
                    <a:pt x="4264" y="19050"/>
                    <a:pt x="0" y="14786"/>
                    <a:pt x="0" y="9525"/>
                  </a:cubicBezTo>
                  <a:cubicBezTo>
                    <a:pt x="0" y="4264"/>
                    <a:pt x="4264" y="0"/>
                    <a:pt x="9525" y="0"/>
                  </a:cubicBezTo>
                  <a:cubicBezTo>
                    <a:pt x="14786" y="0"/>
                    <a:pt x="19050" y="4264"/>
                    <a:pt x="19050" y="9525"/>
                  </a:cubicBezTo>
                  <a:close/>
                </a:path>
              </a:pathLst>
            </a:custGeom>
            <a:solidFill>
              <a:srgbClr val="FF0000"/>
            </a:solidFill>
            <a:ln w="4763" cap="flat">
              <a:solidFill>
                <a:srgbClr val="92D050"/>
              </a:solidFill>
              <a:prstDash val="solid"/>
              <a:miter/>
            </a:ln>
          </p:spPr>
          <p:txBody>
            <a:bodyPr rtlCol="0" anchor="ctr"/>
            <a:lstStyle/>
            <a:p>
              <a:endParaRPr lang="zh-CN" altLang="en-US"/>
            </a:p>
          </p:txBody>
        </p:sp>
        <p:sp>
          <p:nvSpPr>
            <p:cNvPr id="185" name="任意形状 184">
              <a:extLst>
                <a:ext uri="{FF2B5EF4-FFF2-40B4-BE49-F238E27FC236}">
                  <a16:creationId xmlns:a16="http://schemas.microsoft.com/office/drawing/2014/main" id="{320B9B87-F22B-B8AF-AC0C-05561E01F0AF}"/>
                </a:ext>
              </a:extLst>
            </p:cNvPr>
            <p:cNvSpPr/>
            <p:nvPr/>
          </p:nvSpPr>
          <p:spPr>
            <a:xfrm>
              <a:off x="9037450" y="5621726"/>
              <a:ext cx="19050" cy="19050"/>
            </a:xfrm>
            <a:custGeom>
              <a:avLst/>
              <a:gdLst>
                <a:gd name="connsiteX0" fmla="*/ 19050 w 19050"/>
                <a:gd name="connsiteY0" fmla="*/ 9525 h 19050"/>
                <a:gd name="connsiteX1" fmla="*/ 9525 w 19050"/>
                <a:gd name="connsiteY1" fmla="*/ 19050 h 19050"/>
                <a:gd name="connsiteX2" fmla="*/ 0 w 19050"/>
                <a:gd name="connsiteY2" fmla="*/ 9525 h 19050"/>
                <a:gd name="connsiteX3" fmla="*/ 9525 w 19050"/>
                <a:gd name="connsiteY3" fmla="*/ 0 h 19050"/>
                <a:gd name="connsiteX4" fmla="*/ 19050 w 19050"/>
                <a:gd name="connsiteY4" fmla="*/ 9525 h 19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050" h="19050">
                  <a:moveTo>
                    <a:pt x="19050" y="9525"/>
                  </a:moveTo>
                  <a:cubicBezTo>
                    <a:pt x="19050" y="14786"/>
                    <a:pt x="14786" y="19050"/>
                    <a:pt x="9525" y="19050"/>
                  </a:cubicBezTo>
                  <a:cubicBezTo>
                    <a:pt x="4264" y="19050"/>
                    <a:pt x="0" y="14786"/>
                    <a:pt x="0" y="9525"/>
                  </a:cubicBezTo>
                  <a:cubicBezTo>
                    <a:pt x="0" y="4264"/>
                    <a:pt x="4264" y="0"/>
                    <a:pt x="9525" y="0"/>
                  </a:cubicBezTo>
                  <a:cubicBezTo>
                    <a:pt x="14786" y="0"/>
                    <a:pt x="19050" y="4264"/>
                    <a:pt x="19050" y="9525"/>
                  </a:cubicBezTo>
                  <a:close/>
                </a:path>
              </a:pathLst>
            </a:custGeom>
            <a:solidFill>
              <a:srgbClr val="FF0000"/>
            </a:solidFill>
            <a:ln w="4763" cap="flat">
              <a:solidFill>
                <a:srgbClr val="92D050"/>
              </a:solidFill>
              <a:prstDash val="solid"/>
              <a:miter/>
            </a:ln>
          </p:spPr>
          <p:txBody>
            <a:bodyPr rtlCol="0" anchor="ctr"/>
            <a:lstStyle/>
            <a:p>
              <a:endParaRPr lang="zh-CN" altLang="en-US"/>
            </a:p>
          </p:txBody>
        </p:sp>
      </p:grpSp>
      <p:grpSp>
        <p:nvGrpSpPr>
          <p:cNvPr id="139" name="Group 76">
            <a:extLst>
              <a:ext uri="{FF2B5EF4-FFF2-40B4-BE49-F238E27FC236}">
                <a16:creationId xmlns:a16="http://schemas.microsoft.com/office/drawing/2014/main" id="{DD15A749-498C-FF90-643E-C4748C63658A}"/>
              </a:ext>
            </a:extLst>
          </p:cNvPr>
          <p:cNvGrpSpPr>
            <a:grpSpLocks noChangeAspect="1"/>
          </p:cNvGrpSpPr>
          <p:nvPr/>
        </p:nvGrpSpPr>
        <p:grpSpPr>
          <a:xfrm>
            <a:off x="8800260" y="4979091"/>
            <a:ext cx="497340" cy="323265"/>
            <a:chOff x="562755" y="531419"/>
            <a:chExt cx="1506423" cy="968182"/>
          </a:xfrm>
          <a:solidFill>
            <a:srgbClr val="92D050"/>
          </a:solidFill>
        </p:grpSpPr>
        <p:sp>
          <p:nvSpPr>
            <p:cNvPr id="141" name="Oval 77">
              <a:extLst>
                <a:ext uri="{FF2B5EF4-FFF2-40B4-BE49-F238E27FC236}">
                  <a16:creationId xmlns:a16="http://schemas.microsoft.com/office/drawing/2014/main" id="{4C6BE61B-0E8E-053F-B9BD-932CCA1ECCE7}"/>
                </a:ext>
              </a:extLst>
            </p:cNvPr>
            <p:cNvSpPr/>
            <p:nvPr/>
          </p:nvSpPr>
          <p:spPr>
            <a:xfrm>
              <a:off x="562755" y="659165"/>
              <a:ext cx="255496" cy="255492"/>
            </a:xfrm>
            <a:prstGeom prst="ellipse">
              <a:avLst/>
            </a:prstGeom>
            <a:grpFill/>
            <a:ln w="127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Oval 78">
              <a:extLst>
                <a:ext uri="{FF2B5EF4-FFF2-40B4-BE49-F238E27FC236}">
                  <a16:creationId xmlns:a16="http://schemas.microsoft.com/office/drawing/2014/main" id="{CE770AC8-A256-2F3C-A245-E650E129119A}"/>
                </a:ext>
              </a:extLst>
            </p:cNvPr>
            <p:cNvSpPr/>
            <p:nvPr/>
          </p:nvSpPr>
          <p:spPr>
            <a:xfrm>
              <a:off x="1204831" y="881042"/>
              <a:ext cx="255496" cy="255492"/>
            </a:xfrm>
            <a:prstGeom prst="ellipse">
              <a:avLst/>
            </a:prstGeom>
            <a:grpFill/>
            <a:ln w="127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Oval 79">
              <a:extLst>
                <a:ext uri="{FF2B5EF4-FFF2-40B4-BE49-F238E27FC236}">
                  <a16:creationId xmlns:a16="http://schemas.microsoft.com/office/drawing/2014/main" id="{282D0938-EB6F-5C60-EB3B-EE2CA8435982}"/>
                </a:ext>
              </a:extLst>
            </p:cNvPr>
            <p:cNvSpPr/>
            <p:nvPr/>
          </p:nvSpPr>
          <p:spPr>
            <a:xfrm>
              <a:off x="568353" y="1200405"/>
              <a:ext cx="255496" cy="255492"/>
            </a:xfrm>
            <a:prstGeom prst="ellipse">
              <a:avLst/>
            </a:prstGeom>
            <a:grpFill/>
            <a:ln w="127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Oval 80">
              <a:extLst>
                <a:ext uri="{FF2B5EF4-FFF2-40B4-BE49-F238E27FC236}">
                  <a16:creationId xmlns:a16="http://schemas.microsoft.com/office/drawing/2014/main" id="{2ABBE7F7-7F72-AB8E-A135-EE1641B48A79}"/>
                </a:ext>
              </a:extLst>
            </p:cNvPr>
            <p:cNvSpPr/>
            <p:nvPr/>
          </p:nvSpPr>
          <p:spPr>
            <a:xfrm>
              <a:off x="1210438" y="531419"/>
              <a:ext cx="255496" cy="255492"/>
            </a:xfrm>
            <a:prstGeom prst="ellipse">
              <a:avLst/>
            </a:prstGeom>
            <a:grpFill/>
            <a:ln w="127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Oval 81">
              <a:extLst>
                <a:ext uri="{FF2B5EF4-FFF2-40B4-BE49-F238E27FC236}">
                  <a16:creationId xmlns:a16="http://schemas.microsoft.com/office/drawing/2014/main" id="{4D9A7A47-B1A7-AF9E-CF78-14D526A85647}"/>
                </a:ext>
              </a:extLst>
            </p:cNvPr>
            <p:cNvSpPr/>
            <p:nvPr/>
          </p:nvSpPr>
          <p:spPr>
            <a:xfrm>
              <a:off x="1203704" y="1244109"/>
              <a:ext cx="255496" cy="255492"/>
            </a:xfrm>
            <a:prstGeom prst="ellipse">
              <a:avLst/>
            </a:prstGeom>
            <a:grpFill/>
            <a:ln w="127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Oval 82">
              <a:extLst>
                <a:ext uri="{FF2B5EF4-FFF2-40B4-BE49-F238E27FC236}">
                  <a16:creationId xmlns:a16="http://schemas.microsoft.com/office/drawing/2014/main" id="{9DB902C8-9DA0-68D6-30D4-191B8EF484FD}"/>
                </a:ext>
              </a:extLst>
            </p:cNvPr>
            <p:cNvSpPr/>
            <p:nvPr/>
          </p:nvSpPr>
          <p:spPr>
            <a:xfrm>
              <a:off x="1813682" y="1185278"/>
              <a:ext cx="255496" cy="255492"/>
            </a:xfrm>
            <a:prstGeom prst="ellipse">
              <a:avLst/>
            </a:prstGeom>
            <a:grpFill/>
            <a:ln w="127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Oval 83">
              <a:extLst>
                <a:ext uri="{FF2B5EF4-FFF2-40B4-BE49-F238E27FC236}">
                  <a16:creationId xmlns:a16="http://schemas.microsoft.com/office/drawing/2014/main" id="{D12AC743-28C4-B442-BB3A-A5884AF0E092}"/>
                </a:ext>
              </a:extLst>
            </p:cNvPr>
            <p:cNvSpPr/>
            <p:nvPr/>
          </p:nvSpPr>
          <p:spPr>
            <a:xfrm>
              <a:off x="1813682" y="659165"/>
              <a:ext cx="255496" cy="255492"/>
            </a:xfrm>
            <a:prstGeom prst="ellipse">
              <a:avLst/>
            </a:prstGeom>
            <a:grpFill/>
            <a:ln w="127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8" name="Straight Connector 84">
              <a:extLst>
                <a:ext uri="{FF2B5EF4-FFF2-40B4-BE49-F238E27FC236}">
                  <a16:creationId xmlns:a16="http://schemas.microsoft.com/office/drawing/2014/main" id="{2479A39C-EE2E-57D0-6A20-41D44B78ABCD}"/>
                </a:ext>
              </a:extLst>
            </p:cNvPr>
            <p:cNvCxnSpPr>
              <a:cxnSpLocks/>
              <a:stCxn id="141" idx="6"/>
              <a:endCxn id="144" idx="2"/>
            </p:cNvCxnSpPr>
            <p:nvPr/>
          </p:nvCxnSpPr>
          <p:spPr>
            <a:xfrm flipV="1">
              <a:off x="818251" y="659165"/>
              <a:ext cx="392187" cy="127746"/>
            </a:xfrm>
            <a:prstGeom prst="line">
              <a:avLst/>
            </a:prstGeom>
            <a:grpFill/>
            <a:ln w="12700">
              <a:solidFill>
                <a:srgbClr val="92D050"/>
              </a:solidFill>
            </a:ln>
          </p:spPr>
          <p:style>
            <a:lnRef idx="1">
              <a:schemeClr val="dk1"/>
            </a:lnRef>
            <a:fillRef idx="0">
              <a:schemeClr val="dk1"/>
            </a:fillRef>
            <a:effectRef idx="0">
              <a:schemeClr val="dk1"/>
            </a:effectRef>
            <a:fontRef idx="minor">
              <a:schemeClr val="tx1"/>
            </a:fontRef>
          </p:style>
        </p:cxnSp>
        <p:cxnSp>
          <p:nvCxnSpPr>
            <p:cNvPr id="149" name="Straight Connector 85">
              <a:extLst>
                <a:ext uri="{FF2B5EF4-FFF2-40B4-BE49-F238E27FC236}">
                  <a16:creationId xmlns:a16="http://schemas.microsoft.com/office/drawing/2014/main" id="{9283A1D8-A526-999E-A570-B2555A535748}"/>
                </a:ext>
              </a:extLst>
            </p:cNvPr>
            <p:cNvCxnSpPr>
              <a:cxnSpLocks/>
              <a:stCxn id="141" idx="6"/>
              <a:endCxn id="142" idx="2"/>
            </p:cNvCxnSpPr>
            <p:nvPr/>
          </p:nvCxnSpPr>
          <p:spPr>
            <a:xfrm>
              <a:off x="818251" y="786911"/>
              <a:ext cx="386580" cy="221876"/>
            </a:xfrm>
            <a:prstGeom prst="line">
              <a:avLst/>
            </a:prstGeom>
            <a:grpFill/>
            <a:ln w="12700">
              <a:solidFill>
                <a:srgbClr val="92D050"/>
              </a:solidFill>
            </a:ln>
          </p:spPr>
          <p:style>
            <a:lnRef idx="1">
              <a:schemeClr val="dk1"/>
            </a:lnRef>
            <a:fillRef idx="0">
              <a:schemeClr val="dk1"/>
            </a:fillRef>
            <a:effectRef idx="0">
              <a:schemeClr val="dk1"/>
            </a:effectRef>
            <a:fontRef idx="minor">
              <a:schemeClr val="tx1"/>
            </a:fontRef>
          </p:style>
        </p:cxnSp>
        <p:cxnSp>
          <p:nvCxnSpPr>
            <p:cNvPr id="150" name="Straight Connector 86">
              <a:extLst>
                <a:ext uri="{FF2B5EF4-FFF2-40B4-BE49-F238E27FC236}">
                  <a16:creationId xmlns:a16="http://schemas.microsoft.com/office/drawing/2014/main" id="{203BF184-F9E3-95EC-6818-6A9C0C8D29CA}"/>
                </a:ext>
              </a:extLst>
            </p:cNvPr>
            <p:cNvCxnSpPr>
              <a:cxnSpLocks/>
              <a:stCxn id="142" idx="2"/>
              <a:endCxn id="143" idx="6"/>
            </p:cNvCxnSpPr>
            <p:nvPr/>
          </p:nvCxnSpPr>
          <p:spPr>
            <a:xfrm flipH="1">
              <a:off x="823849" y="1008788"/>
              <a:ext cx="380982" cy="319364"/>
            </a:xfrm>
            <a:prstGeom prst="line">
              <a:avLst/>
            </a:prstGeom>
            <a:grpFill/>
            <a:ln w="12700">
              <a:solidFill>
                <a:srgbClr val="92D050"/>
              </a:solidFill>
            </a:ln>
          </p:spPr>
          <p:style>
            <a:lnRef idx="1">
              <a:schemeClr val="dk1"/>
            </a:lnRef>
            <a:fillRef idx="0">
              <a:schemeClr val="dk1"/>
            </a:fillRef>
            <a:effectRef idx="0">
              <a:schemeClr val="dk1"/>
            </a:effectRef>
            <a:fontRef idx="minor">
              <a:schemeClr val="tx1"/>
            </a:fontRef>
          </p:style>
        </p:cxnSp>
        <p:cxnSp>
          <p:nvCxnSpPr>
            <p:cNvPr id="151" name="Straight Connector 87">
              <a:extLst>
                <a:ext uri="{FF2B5EF4-FFF2-40B4-BE49-F238E27FC236}">
                  <a16:creationId xmlns:a16="http://schemas.microsoft.com/office/drawing/2014/main" id="{BC4D879A-AD16-0857-2633-6338EC2306FD}"/>
                </a:ext>
              </a:extLst>
            </p:cNvPr>
            <p:cNvCxnSpPr>
              <a:cxnSpLocks/>
              <a:stCxn id="145" idx="2"/>
              <a:endCxn id="143" idx="6"/>
            </p:cNvCxnSpPr>
            <p:nvPr/>
          </p:nvCxnSpPr>
          <p:spPr>
            <a:xfrm flipH="1" flipV="1">
              <a:off x="823845" y="1328152"/>
              <a:ext cx="379859" cy="43703"/>
            </a:xfrm>
            <a:prstGeom prst="line">
              <a:avLst/>
            </a:prstGeom>
            <a:grpFill/>
            <a:ln w="12700">
              <a:solidFill>
                <a:srgbClr val="92D050"/>
              </a:solidFill>
            </a:ln>
          </p:spPr>
          <p:style>
            <a:lnRef idx="1">
              <a:schemeClr val="dk1"/>
            </a:lnRef>
            <a:fillRef idx="0">
              <a:schemeClr val="dk1"/>
            </a:fillRef>
            <a:effectRef idx="0">
              <a:schemeClr val="dk1"/>
            </a:effectRef>
            <a:fontRef idx="minor">
              <a:schemeClr val="tx1"/>
            </a:fontRef>
          </p:style>
        </p:cxnSp>
        <p:cxnSp>
          <p:nvCxnSpPr>
            <p:cNvPr id="152" name="Straight Connector 88">
              <a:extLst>
                <a:ext uri="{FF2B5EF4-FFF2-40B4-BE49-F238E27FC236}">
                  <a16:creationId xmlns:a16="http://schemas.microsoft.com/office/drawing/2014/main" id="{E2C180CB-7C0E-1F20-D27E-E340DB3B0E1E}"/>
                </a:ext>
              </a:extLst>
            </p:cNvPr>
            <p:cNvCxnSpPr>
              <a:cxnSpLocks/>
              <a:stCxn id="147" idx="2"/>
              <a:endCxn id="144" idx="6"/>
            </p:cNvCxnSpPr>
            <p:nvPr/>
          </p:nvCxnSpPr>
          <p:spPr>
            <a:xfrm flipH="1" flipV="1">
              <a:off x="1465933" y="659165"/>
              <a:ext cx="347752" cy="127746"/>
            </a:xfrm>
            <a:prstGeom prst="line">
              <a:avLst/>
            </a:prstGeom>
            <a:grpFill/>
            <a:ln w="12700">
              <a:solidFill>
                <a:srgbClr val="92D050"/>
              </a:solidFill>
            </a:ln>
          </p:spPr>
          <p:style>
            <a:lnRef idx="1">
              <a:schemeClr val="dk1"/>
            </a:lnRef>
            <a:fillRef idx="0">
              <a:schemeClr val="dk1"/>
            </a:fillRef>
            <a:effectRef idx="0">
              <a:schemeClr val="dk1"/>
            </a:effectRef>
            <a:fontRef idx="minor">
              <a:schemeClr val="tx1"/>
            </a:fontRef>
          </p:style>
        </p:cxnSp>
        <p:cxnSp>
          <p:nvCxnSpPr>
            <p:cNvPr id="153" name="Straight Connector 89">
              <a:extLst>
                <a:ext uri="{FF2B5EF4-FFF2-40B4-BE49-F238E27FC236}">
                  <a16:creationId xmlns:a16="http://schemas.microsoft.com/office/drawing/2014/main" id="{136ED138-ECB8-9F27-E443-91A4F1E614BA}"/>
                </a:ext>
              </a:extLst>
            </p:cNvPr>
            <p:cNvCxnSpPr>
              <a:cxnSpLocks/>
              <a:stCxn id="145" idx="2"/>
              <a:endCxn id="141" idx="6"/>
            </p:cNvCxnSpPr>
            <p:nvPr/>
          </p:nvCxnSpPr>
          <p:spPr>
            <a:xfrm flipH="1" flipV="1">
              <a:off x="818251" y="786911"/>
              <a:ext cx="385456" cy="584944"/>
            </a:xfrm>
            <a:prstGeom prst="line">
              <a:avLst/>
            </a:prstGeom>
            <a:grpFill/>
            <a:ln w="12700">
              <a:solidFill>
                <a:srgbClr val="92D050"/>
              </a:solidFill>
            </a:ln>
          </p:spPr>
          <p:style>
            <a:lnRef idx="1">
              <a:schemeClr val="dk1"/>
            </a:lnRef>
            <a:fillRef idx="0">
              <a:schemeClr val="dk1"/>
            </a:fillRef>
            <a:effectRef idx="0">
              <a:schemeClr val="dk1"/>
            </a:effectRef>
            <a:fontRef idx="minor">
              <a:schemeClr val="tx1"/>
            </a:fontRef>
          </p:style>
        </p:cxnSp>
        <p:cxnSp>
          <p:nvCxnSpPr>
            <p:cNvPr id="154" name="Straight Connector 90">
              <a:extLst>
                <a:ext uri="{FF2B5EF4-FFF2-40B4-BE49-F238E27FC236}">
                  <a16:creationId xmlns:a16="http://schemas.microsoft.com/office/drawing/2014/main" id="{C15964E5-F76A-6D83-43DB-7C511CAA93D5}"/>
                </a:ext>
              </a:extLst>
            </p:cNvPr>
            <p:cNvCxnSpPr>
              <a:cxnSpLocks/>
              <a:stCxn id="144" idx="2"/>
              <a:endCxn id="143" idx="6"/>
            </p:cNvCxnSpPr>
            <p:nvPr/>
          </p:nvCxnSpPr>
          <p:spPr>
            <a:xfrm flipH="1">
              <a:off x="823849" y="659165"/>
              <a:ext cx="386589" cy="668987"/>
            </a:xfrm>
            <a:prstGeom prst="line">
              <a:avLst/>
            </a:prstGeom>
            <a:grpFill/>
            <a:ln w="12700">
              <a:solidFill>
                <a:srgbClr val="92D050"/>
              </a:solidFill>
            </a:ln>
          </p:spPr>
          <p:style>
            <a:lnRef idx="1">
              <a:schemeClr val="dk1"/>
            </a:lnRef>
            <a:fillRef idx="0">
              <a:schemeClr val="dk1"/>
            </a:fillRef>
            <a:effectRef idx="0">
              <a:schemeClr val="dk1"/>
            </a:effectRef>
            <a:fontRef idx="minor">
              <a:schemeClr val="tx1"/>
            </a:fontRef>
          </p:style>
        </p:cxnSp>
        <p:cxnSp>
          <p:nvCxnSpPr>
            <p:cNvPr id="155" name="Straight Connector 91">
              <a:extLst>
                <a:ext uri="{FF2B5EF4-FFF2-40B4-BE49-F238E27FC236}">
                  <a16:creationId xmlns:a16="http://schemas.microsoft.com/office/drawing/2014/main" id="{9D279806-B871-FE4A-44A5-55EF21963A42}"/>
                </a:ext>
              </a:extLst>
            </p:cNvPr>
            <p:cNvCxnSpPr>
              <a:cxnSpLocks/>
              <a:stCxn id="146" idx="2"/>
              <a:endCxn id="144" idx="6"/>
            </p:cNvCxnSpPr>
            <p:nvPr/>
          </p:nvCxnSpPr>
          <p:spPr>
            <a:xfrm flipH="1" flipV="1">
              <a:off x="1465933" y="659165"/>
              <a:ext cx="347752" cy="653859"/>
            </a:xfrm>
            <a:prstGeom prst="line">
              <a:avLst/>
            </a:prstGeom>
            <a:grpFill/>
            <a:ln w="12700">
              <a:solidFill>
                <a:srgbClr val="92D050"/>
              </a:solidFill>
            </a:ln>
          </p:spPr>
          <p:style>
            <a:lnRef idx="1">
              <a:schemeClr val="dk1"/>
            </a:lnRef>
            <a:fillRef idx="0">
              <a:schemeClr val="dk1"/>
            </a:fillRef>
            <a:effectRef idx="0">
              <a:schemeClr val="dk1"/>
            </a:effectRef>
            <a:fontRef idx="minor">
              <a:schemeClr val="tx1"/>
            </a:fontRef>
          </p:style>
        </p:cxnSp>
        <p:cxnSp>
          <p:nvCxnSpPr>
            <p:cNvPr id="156" name="Straight Connector 92">
              <a:extLst>
                <a:ext uri="{FF2B5EF4-FFF2-40B4-BE49-F238E27FC236}">
                  <a16:creationId xmlns:a16="http://schemas.microsoft.com/office/drawing/2014/main" id="{9AD9B83B-3AED-DF25-9283-601C673ABD8B}"/>
                </a:ext>
              </a:extLst>
            </p:cNvPr>
            <p:cNvCxnSpPr>
              <a:cxnSpLocks/>
              <a:stCxn id="147" idx="2"/>
              <a:endCxn id="142" idx="6"/>
            </p:cNvCxnSpPr>
            <p:nvPr/>
          </p:nvCxnSpPr>
          <p:spPr>
            <a:xfrm flipH="1">
              <a:off x="1460324" y="786911"/>
              <a:ext cx="353358" cy="221877"/>
            </a:xfrm>
            <a:prstGeom prst="line">
              <a:avLst/>
            </a:prstGeom>
            <a:grpFill/>
            <a:ln w="12700">
              <a:solidFill>
                <a:srgbClr val="92D050"/>
              </a:solidFill>
            </a:ln>
          </p:spPr>
          <p:style>
            <a:lnRef idx="1">
              <a:schemeClr val="dk1"/>
            </a:lnRef>
            <a:fillRef idx="0">
              <a:schemeClr val="dk1"/>
            </a:fillRef>
            <a:effectRef idx="0">
              <a:schemeClr val="dk1"/>
            </a:effectRef>
            <a:fontRef idx="minor">
              <a:schemeClr val="tx1"/>
            </a:fontRef>
          </p:style>
        </p:cxnSp>
        <p:cxnSp>
          <p:nvCxnSpPr>
            <p:cNvPr id="157" name="Straight Connector 93">
              <a:extLst>
                <a:ext uri="{FF2B5EF4-FFF2-40B4-BE49-F238E27FC236}">
                  <a16:creationId xmlns:a16="http://schemas.microsoft.com/office/drawing/2014/main" id="{78DD7024-9607-C083-4F42-B75542448CD3}"/>
                </a:ext>
              </a:extLst>
            </p:cNvPr>
            <p:cNvCxnSpPr>
              <a:cxnSpLocks/>
              <a:stCxn id="146" idx="2"/>
              <a:endCxn id="142" idx="6"/>
            </p:cNvCxnSpPr>
            <p:nvPr/>
          </p:nvCxnSpPr>
          <p:spPr>
            <a:xfrm flipH="1" flipV="1">
              <a:off x="1460324" y="1008788"/>
              <a:ext cx="353358" cy="304233"/>
            </a:xfrm>
            <a:prstGeom prst="line">
              <a:avLst/>
            </a:prstGeom>
            <a:grpFill/>
            <a:ln w="12700">
              <a:solidFill>
                <a:srgbClr val="92D050"/>
              </a:solidFill>
            </a:ln>
          </p:spPr>
          <p:style>
            <a:lnRef idx="1">
              <a:schemeClr val="dk1"/>
            </a:lnRef>
            <a:fillRef idx="0">
              <a:schemeClr val="dk1"/>
            </a:fillRef>
            <a:effectRef idx="0">
              <a:schemeClr val="dk1"/>
            </a:effectRef>
            <a:fontRef idx="minor">
              <a:schemeClr val="tx1"/>
            </a:fontRef>
          </p:style>
        </p:cxnSp>
        <p:cxnSp>
          <p:nvCxnSpPr>
            <p:cNvPr id="158" name="Straight Connector 94">
              <a:extLst>
                <a:ext uri="{FF2B5EF4-FFF2-40B4-BE49-F238E27FC236}">
                  <a16:creationId xmlns:a16="http://schemas.microsoft.com/office/drawing/2014/main" id="{149A4CC8-78A7-5FA4-77D1-B2C0CE38072F}"/>
                </a:ext>
              </a:extLst>
            </p:cNvPr>
            <p:cNvCxnSpPr>
              <a:cxnSpLocks/>
              <a:stCxn id="147" idx="2"/>
              <a:endCxn id="145" idx="6"/>
            </p:cNvCxnSpPr>
            <p:nvPr/>
          </p:nvCxnSpPr>
          <p:spPr>
            <a:xfrm flipH="1">
              <a:off x="1459200" y="786911"/>
              <a:ext cx="354485" cy="584944"/>
            </a:xfrm>
            <a:prstGeom prst="line">
              <a:avLst/>
            </a:prstGeom>
            <a:grpFill/>
            <a:ln w="12700">
              <a:solidFill>
                <a:srgbClr val="92D050"/>
              </a:solidFill>
            </a:ln>
          </p:spPr>
          <p:style>
            <a:lnRef idx="1">
              <a:schemeClr val="dk1"/>
            </a:lnRef>
            <a:fillRef idx="0">
              <a:schemeClr val="dk1"/>
            </a:fillRef>
            <a:effectRef idx="0">
              <a:schemeClr val="dk1"/>
            </a:effectRef>
            <a:fontRef idx="minor">
              <a:schemeClr val="tx1"/>
            </a:fontRef>
          </p:style>
        </p:cxnSp>
        <p:cxnSp>
          <p:nvCxnSpPr>
            <p:cNvPr id="159" name="Straight Connector 95">
              <a:extLst>
                <a:ext uri="{FF2B5EF4-FFF2-40B4-BE49-F238E27FC236}">
                  <a16:creationId xmlns:a16="http://schemas.microsoft.com/office/drawing/2014/main" id="{090C7862-A8C0-F4DE-41BF-4578F39011A1}"/>
                </a:ext>
              </a:extLst>
            </p:cNvPr>
            <p:cNvCxnSpPr>
              <a:cxnSpLocks/>
              <a:stCxn id="146" idx="2"/>
              <a:endCxn id="145" idx="6"/>
            </p:cNvCxnSpPr>
            <p:nvPr/>
          </p:nvCxnSpPr>
          <p:spPr>
            <a:xfrm flipH="1">
              <a:off x="1459200" y="1313033"/>
              <a:ext cx="354485" cy="58834"/>
            </a:xfrm>
            <a:prstGeom prst="line">
              <a:avLst/>
            </a:prstGeom>
            <a:grpFill/>
            <a:ln w="12700">
              <a:solidFill>
                <a:srgbClr val="92D050"/>
              </a:solidFill>
            </a:ln>
          </p:spPr>
          <p:style>
            <a:lnRef idx="1">
              <a:schemeClr val="dk1"/>
            </a:lnRef>
            <a:fillRef idx="0">
              <a:schemeClr val="dk1"/>
            </a:fillRef>
            <a:effectRef idx="0">
              <a:schemeClr val="dk1"/>
            </a:effectRef>
            <a:fontRef idx="minor">
              <a:schemeClr val="tx1"/>
            </a:fontRef>
          </p:style>
        </p:cxnSp>
      </p:grpSp>
      <p:cxnSp>
        <p:nvCxnSpPr>
          <p:cNvPr id="140" name="Straight Arrow Connector 118">
            <a:extLst>
              <a:ext uri="{FF2B5EF4-FFF2-40B4-BE49-F238E27FC236}">
                <a16:creationId xmlns:a16="http://schemas.microsoft.com/office/drawing/2014/main" id="{F7714BA0-BCD5-F04F-AC78-1FCF8D1F8C8B}"/>
              </a:ext>
            </a:extLst>
          </p:cNvPr>
          <p:cNvCxnSpPr>
            <a:cxnSpLocks/>
          </p:cNvCxnSpPr>
          <p:nvPr/>
        </p:nvCxnSpPr>
        <p:spPr>
          <a:xfrm flipV="1">
            <a:off x="8415102" y="5156156"/>
            <a:ext cx="369613" cy="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60" name="Picture 234" descr="Graphical user interface, application&#10;&#10;Description automatically generated">
            <a:extLst>
              <a:ext uri="{FF2B5EF4-FFF2-40B4-BE49-F238E27FC236}">
                <a16:creationId xmlns:a16="http://schemas.microsoft.com/office/drawing/2014/main" id="{A4EFBA49-FBE8-DF28-B997-2E1E75296E94}"/>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896633" y="3659621"/>
            <a:ext cx="1499594" cy="1085227"/>
          </a:xfrm>
          <a:prstGeom prst="rect">
            <a:avLst/>
          </a:prstGeom>
        </p:spPr>
      </p:pic>
      <p:pic>
        <p:nvPicPr>
          <p:cNvPr id="198" name="图片 197">
            <a:extLst>
              <a:ext uri="{FF2B5EF4-FFF2-40B4-BE49-F238E27FC236}">
                <a16:creationId xmlns:a16="http://schemas.microsoft.com/office/drawing/2014/main" id="{DB5BF146-0CC7-90CE-415A-5AF8A5FACFC6}"/>
              </a:ext>
            </a:extLst>
          </p:cNvPr>
          <p:cNvPicPr>
            <a:picLocks noChangeAspect="1"/>
          </p:cNvPicPr>
          <p:nvPr/>
        </p:nvPicPr>
        <p:blipFill rotWithShape="1">
          <a:blip r:embed="rId12"/>
          <a:srcRect l="9102" t="8220" r="11566" b="6156"/>
          <a:stretch/>
        </p:blipFill>
        <p:spPr>
          <a:xfrm>
            <a:off x="6722414" y="1962840"/>
            <a:ext cx="5193000" cy="3161509"/>
          </a:xfrm>
          <a:prstGeom prst="rect">
            <a:avLst/>
          </a:prstGeom>
        </p:spPr>
      </p:pic>
      <p:sp>
        <p:nvSpPr>
          <p:cNvPr id="199" name="椭圆形标注 198">
            <a:extLst>
              <a:ext uri="{FF2B5EF4-FFF2-40B4-BE49-F238E27FC236}">
                <a16:creationId xmlns:a16="http://schemas.microsoft.com/office/drawing/2014/main" id="{5BA250E0-C079-720D-9211-572526F8F891}"/>
              </a:ext>
            </a:extLst>
          </p:cNvPr>
          <p:cNvSpPr/>
          <p:nvPr/>
        </p:nvSpPr>
        <p:spPr>
          <a:xfrm>
            <a:off x="631967" y="1270000"/>
            <a:ext cx="5329422" cy="4172863"/>
          </a:xfrm>
          <a:prstGeom prst="wedgeEllipseCallout">
            <a:avLst>
              <a:gd name="adj1" fmla="val 65520"/>
              <a:gd name="adj2" fmla="val -10105"/>
            </a:avLst>
          </a:prstGeom>
          <a:noFill/>
          <a:ln w="28575">
            <a:solidFill>
              <a:srgbClr val="9B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00" name="右箭头 199">
            <a:extLst>
              <a:ext uri="{FF2B5EF4-FFF2-40B4-BE49-F238E27FC236}">
                <a16:creationId xmlns:a16="http://schemas.microsoft.com/office/drawing/2014/main" id="{0D381F5C-0058-E354-DA48-6A2A99ACA7B1}"/>
              </a:ext>
            </a:extLst>
          </p:cNvPr>
          <p:cNvSpPr/>
          <p:nvPr/>
        </p:nvSpPr>
        <p:spPr>
          <a:xfrm>
            <a:off x="5445346" y="3247690"/>
            <a:ext cx="1554480" cy="362620"/>
          </a:xfrm>
          <a:prstGeom prst="rightArrow">
            <a:avLst/>
          </a:prstGeom>
          <a:solidFill>
            <a:srgbClr val="9B0000"/>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3611156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2.29167E-6 -2.22222E-6 L 0.08386 -0.14629 " pathEditMode="relative" rAng="0" ptsTypes="AA">
                                      <p:cBhvr>
                                        <p:cTn id="6" dur="500" fill="hold"/>
                                        <p:tgtEl>
                                          <p:spTgt spid="14"/>
                                        </p:tgtEl>
                                        <p:attrNameLst>
                                          <p:attrName>ppt_x</p:attrName>
                                          <p:attrName>ppt_y</p:attrName>
                                        </p:attrNameLst>
                                      </p:cBhvr>
                                      <p:rCtr x="4193" y="-7315"/>
                                    </p:animMotion>
                                  </p:childTnLst>
                                </p:cTn>
                              </p:par>
                              <p:par>
                                <p:cTn id="7" presetID="0" presetClass="path" presetSubtype="0" accel="50000" decel="50000" fill="hold" nodeType="withEffect">
                                  <p:stCondLst>
                                    <p:cond delay="0"/>
                                  </p:stCondLst>
                                  <p:childTnLst>
                                    <p:animMotion origin="layout" path="M 1.04167E-6 -1.48148E-6 L -0.01484 -0.26991 " pathEditMode="relative" rAng="0" ptsTypes="AA">
                                      <p:cBhvr>
                                        <p:cTn id="8" dur="500" fill="hold"/>
                                        <p:tgtEl>
                                          <p:spTgt spid="15"/>
                                        </p:tgtEl>
                                        <p:attrNameLst>
                                          <p:attrName>ppt_x</p:attrName>
                                          <p:attrName>ppt_y</p:attrName>
                                        </p:attrNameLst>
                                      </p:cBhvr>
                                      <p:rCtr x="-742" y="-13495"/>
                                    </p:animMotion>
                                  </p:childTnLst>
                                </p:cTn>
                              </p:par>
                              <p:par>
                                <p:cTn id="9" presetID="0" presetClass="path" presetSubtype="0" accel="50000" decel="50000" fill="hold" nodeType="withEffect">
                                  <p:stCondLst>
                                    <p:cond delay="0"/>
                                  </p:stCondLst>
                                  <p:childTnLst>
                                    <p:animMotion origin="layout" path="M 2.91667E-6 7.40741E-7 L -0.14571 -0.17176 " pathEditMode="relative" rAng="0" ptsTypes="AA">
                                      <p:cBhvr>
                                        <p:cTn id="10" dur="500" fill="hold"/>
                                        <p:tgtEl>
                                          <p:spTgt spid="16"/>
                                        </p:tgtEl>
                                        <p:attrNameLst>
                                          <p:attrName>ppt_x</p:attrName>
                                          <p:attrName>ppt_y</p:attrName>
                                        </p:attrNameLst>
                                      </p:cBhvr>
                                      <p:rCtr x="-7292" y="-8588"/>
                                    </p:animMotion>
                                  </p:childTnLst>
                                </p:cTn>
                              </p:par>
                              <p:par>
                                <p:cTn id="11" presetID="53" presetClass="entr" presetSubtype="16" fill="hold" nodeType="withEffect">
                                  <p:stCondLst>
                                    <p:cond delay="0"/>
                                  </p:stCondLst>
                                  <p:childTnLst>
                                    <p:set>
                                      <p:cBhvr>
                                        <p:cTn id="12" dur="1" fill="hold">
                                          <p:stCondLst>
                                            <p:cond delay="0"/>
                                          </p:stCondLst>
                                        </p:cTn>
                                        <p:tgtEl>
                                          <p:spTgt spid="44"/>
                                        </p:tgtEl>
                                        <p:attrNameLst>
                                          <p:attrName>style.visibility</p:attrName>
                                        </p:attrNameLst>
                                      </p:cBhvr>
                                      <p:to>
                                        <p:strVal val="visible"/>
                                      </p:to>
                                    </p:set>
                                    <p:anim calcmode="lin" valueType="num">
                                      <p:cBhvr>
                                        <p:cTn id="13" dur="500" fill="hold"/>
                                        <p:tgtEl>
                                          <p:spTgt spid="44"/>
                                        </p:tgtEl>
                                        <p:attrNameLst>
                                          <p:attrName>ppt_w</p:attrName>
                                        </p:attrNameLst>
                                      </p:cBhvr>
                                      <p:tavLst>
                                        <p:tav tm="0">
                                          <p:val>
                                            <p:fltVal val="0"/>
                                          </p:val>
                                        </p:tav>
                                        <p:tav tm="100000">
                                          <p:val>
                                            <p:strVal val="#ppt_w"/>
                                          </p:val>
                                        </p:tav>
                                      </p:tavLst>
                                    </p:anim>
                                    <p:anim calcmode="lin" valueType="num">
                                      <p:cBhvr>
                                        <p:cTn id="14" dur="500" fill="hold"/>
                                        <p:tgtEl>
                                          <p:spTgt spid="44"/>
                                        </p:tgtEl>
                                        <p:attrNameLst>
                                          <p:attrName>ppt_h</p:attrName>
                                        </p:attrNameLst>
                                      </p:cBhvr>
                                      <p:tavLst>
                                        <p:tav tm="0">
                                          <p:val>
                                            <p:fltVal val="0"/>
                                          </p:val>
                                        </p:tav>
                                        <p:tav tm="100000">
                                          <p:val>
                                            <p:strVal val="#ppt_h"/>
                                          </p:val>
                                        </p:tav>
                                      </p:tavLst>
                                    </p:anim>
                                    <p:animEffect transition="in" filter="fade">
                                      <p:cBhvr>
                                        <p:cTn id="15" dur="500"/>
                                        <p:tgtEl>
                                          <p:spTgt spid="44"/>
                                        </p:tgtEl>
                                      </p:cBhvr>
                                    </p:animEffect>
                                  </p:childTnLst>
                                </p:cTn>
                              </p:par>
                              <p:par>
                                <p:cTn id="16" presetID="53" presetClass="entr" presetSubtype="16" fill="hold" nodeType="withEffect">
                                  <p:stCondLst>
                                    <p:cond delay="0"/>
                                  </p:stCondLst>
                                  <p:childTnLst>
                                    <p:set>
                                      <p:cBhvr>
                                        <p:cTn id="17" dur="1" fill="hold">
                                          <p:stCondLst>
                                            <p:cond delay="0"/>
                                          </p:stCondLst>
                                        </p:cTn>
                                        <p:tgtEl>
                                          <p:spTgt spid="24"/>
                                        </p:tgtEl>
                                        <p:attrNameLst>
                                          <p:attrName>style.visibility</p:attrName>
                                        </p:attrNameLst>
                                      </p:cBhvr>
                                      <p:to>
                                        <p:strVal val="visible"/>
                                      </p:to>
                                    </p:set>
                                    <p:anim calcmode="lin" valueType="num">
                                      <p:cBhvr>
                                        <p:cTn id="18" dur="500" fill="hold"/>
                                        <p:tgtEl>
                                          <p:spTgt spid="24"/>
                                        </p:tgtEl>
                                        <p:attrNameLst>
                                          <p:attrName>ppt_w</p:attrName>
                                        </p:attrNameLst>
                                      </p:cBhvr>
                                      <p:tavLst>
                                        <p:tav tm="0">
                                          <p:val>
                                            <p:fltVal val="0"/>
                                          </p:val>
                                        </p:tav>
                                        <p:tav tm="100000">
                                          <p:val>
                                            <p:strVal val="#ppt_w"/>
                                          </p:val>
                                        </p:tav>
                                      </p:tavLst>
                                    </p:anim>
                                    <p:anim calcmode="lin" valueType="num">
                                      <p:cBhvr>
                                        <p:cTn id="19" dur="500" fill="hold"/>
                                        <p:tgtEl>
                                          <p:spTgt spid="24"/>
                                        </p:tgtEl>
                                        <p:attrNameLst>
                                          <p:attrName>ppt_h</p:attrName>
                                        </p:attrNameLst>
                                      </p:cBhvr>
                                      <p:tavLst>
                                        <p:tav tm="0">
                                          <p:val>
                                            <p:fltVal val="0"/>
                                          </p:val>
                                        </p:tav>
                                        <p:tav tm="100000">
                                          <p:val>
                                            <p:strVal val="#ppt_h"/>
                                          </p:val>
                                        </p:tav>
                                      </p:tavLst>
                                    </p:anim>
                                    <p:animEffect transition="in" filter="fade">
                                      <p:cBhvr>
                                        <p:cTn id="20" dur="500"/>
                                        <p:tgtEl>
                                          <p:spTgt spid="24"/>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200"/>
                                        </p:tgtEl>
                                        <p:attrNameLst>
                                          <p:attrName>style.visibility</p:attrName>
                                        </p:attrNameLst>
                                      </p:cBhvr>
                                      <p:to>
                                        <p:strVal val="visible"/>
                                      </p:to>
                                    </p:set>
                                    <p:animEffect transition="in" filter="wipe(left)">
                                      <p:cBhvr>
                                        <p:cTn id="25" dur="500"/>
                                        <p:tgtEl>
                                          <p:spTgt spid="200"/>
                                        </p:tgtEl>
                                      </p:cBhvr>
                                    </p:animEffect>
                                  </p:childTnLst>
                                </p:cTn>
                              </p:par>
                            </p:childTnLst>
                          </p:cTn>
                        </p:par>
                        <p:par>
                          <p:cTn id="26" fill="hold">
                            <p:stCondLst>
                              <p:cond delay="500"/>
                            </p:stCondLst>
                            <p:childTnLst>
                              <p:par>
                                <p:cTn id="27" presetID="1" presetClass="entr" presetSubtype="0" fill="hold" nodeType="afterEffect">
                                  <p:stCondLst>
                                    <p:cond delay="0"/>
                                  </p:stCondLst>
                                  <p:childTnLst>
                                    <p:set>
                                      <p:cBhvr>
                                        <p:cTn id="28" dur="1" fill="hold">
                                          <p:stCondLst>
                                            <p:cond delay="0"/>
                                          </p:stCondLst>
                                        </p:cTn>
                                        <p:tgtEl>
                                          <p:spTgt spid="9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9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60"/>
                                        </p:tgtEl>
                                        <p:attrNameLst>
                                          <p:attrName>style.visibility</p:attrName>
                                        </p:attrNameLst>
                                      </p:cBhvr>
                                      <p:to>
                                        <p:strVal val="visible"/>
                                      </p:to>
                                    </p:set>
                                  </p:childTnLst>
                                </p:cTn>
                              </p:par>
                            </p:childTnLst>
                          </p:cTn>
                        </p:par>
                        <p:par>
                          <p:cTn id="33" fill="hold">
                            <p:stCondLst>
                              <p:cond delay="500"/>
                            </p:stCondLst>
                            <p:childTnLst>
                              <p:par>
                                <p:cTn id="34" presetID="53" presetClass="entr" presetSubtype="16" fill="hold" nodeType="afterEffect">
                                  <p:stCondLst>
                                    <p:cond delay="0"/>
                                  </p:stCondLst>
                                  <p:childTnLst>
                                    <p:set>
                                      <p:cBhvr>
                                        <p:cTn id="35" dur="1" fill="hold">
                                          <p:stCondLst>
                                            <p:cond delay="0"/>
                                          </p:stCondLst>
                                        </p:cTn>
                                        <p:tgtEl>
                                          <p:spTgt spid="46"/>
                                        </p:tgtEl>
                                        <p:attrNameLst>
                                          <p:attrName>style.visibility</p:attrName>
                                        </p:attrNameLst>
                                      </p:cBhvr>
                                      <p:to>
                                        <p:strVal val="visible"/>
                                      </p:to>
                                    </p:set>
                                    <p:anim calcmode="lin" valueType="num">
                                      <p:cBhvr>
                                        <p:cTn id="36" dur="500" fill="hold"/>
                                        <p:tgtEl>
                                          <p:spTgt spid="46"/>
                                        </p:tgtEl>
                                        <p:attrNameLst>
                                          <p:attrName>ppt_w</p:attrName>
                                        </p:attrNameLst>
                                      </p:cBhvr>
                                      <p:tavLst>
                                        <p:tav tm="0">
                                          <p:val>
                                            <p:fltVal val="0"/>
                                          </p:val>
                                        </p:tav>
                                        <p:tav tm="100000">
                                          <p:val>
                                            <p:strVal val="#ppt_w"/>
                                          </p:val>
                                        </p:tav>
                                      </p:tavLst>
                                    </p:anim>
                                    <p:anim calcmode="lin" valueType="num">
                                      <p:cBhvr>
                                        <p:cTn id="37" dur="500" fill="hold"/>
                                        <p:tgtEl>
                                          <p:spTgt spid="46"/>
                                        </p:tgtEl>
                                        <p:attrNameLst>
                                          <p:attrName>ppt_h</p:attrName>
                                        </p:attrNameLst>
                                      </p:cBhvr>
                                      <p:tavLst>
                                        <p:tav tm="0">
                                          <p:val>
                                            <p:fltVal val="0"/>
                                          </p:val>
                                        </p:tav>
                                        <p:tav tm="100000">
                                          <p:val>
                                            <p:strVal val="#ppt_h"/>
                                          </p:val>
                                        </p:tav>
                                      </p:tavLst>
                                    </p:anim>
                                    <p:animEffect transition="in" filter="fade">
                                      <p:cBhvr>
                                        <p:cTn id="38" dur="500"/>
                                        <p:tgtEl>
                                          <p:spTgt spid="46"/>
                                        </p:tgtEl>
                                      </p:cBhvr>
                                    </p:animEffect>
                                  </p:childTnLst>
                                </p:cTn>
                              </p:par>
                              <p:par>
                                <p:cTn id="39" presetID="53" presetClass="entr" presetSubtype="16" fill="hold" nodeType="withEffect">
                                  <p:stCondLst>
                                    <p:cond delay="0"/>
                                  </p:stCondLst>
                                  <p:childTnLst>
                                    <p:set>
                                      <p:cBhvr>
                                        <p:cTn id="40" dur="1" fill="hold">
                                          <p:stCondLst>
                                            <p:cond delay="0"/>
                                          </p:stCondLst>
                                        </p:cTn>
                                        <p:tgtEl>
                                          <p:spTgt spid="47"/>
                                        </p:tgtEl>
                                        <p:attrNameLst>
                                          <p:attrName>style.visibility</p:attrName>
                                        </p:attrNameLst>
                                      </p:cBhvr>
                                      <p:to>
                                        <p:strVal val="visible"/>
                                      </p:to>
                                    </p:set>
                                    <p:anim calcmode="lin" valueType="num">
                                      <p:cBhvr>
                                        <p:cTn id="41" dur="500" fill="hold"/>
                                        <p:tgtEl>
                                          <p:spTgt spid="47"/>
                                        </p:tgtEl>
                                        <p:attrNameLst>
                                          <p:attrName>ppt_w</p:attrName>
                                        </p:attrNameLst>
                                      </p:cBhvr>
                                      <p:tavLst>
                                        <p:tav tm="0">
                                          <p:val>
                                            <p:fltVal val="0"/>
                                          </p:val>
                                        </p:tav>
                                        <p:tav tm="100000">
                                          <p:val>
                                            <p:strVal val="#ppt_w"/>
                                          </p:val>
                                        </p:tav>
                                      </p:tavLst>
                                    </p:anim>
                                    <p:anim calcmode="lin" valueType="num">
                                      <p:cBhvr>
                                        <p:cTn id="42" dur="500" fill="hold"/>
                                        <p:tgtEl>
                                          <p:spTgt spid="47"/>
                                        </p:tgtEl>
                                        <p:attrNameLst>
                                          <p:attrName>ppt_h</p:attrName>
                                        </p:attrNameLst>
                                      </p:cBhvr>
                                      <p:tavLst>
                                        <p:tav tm="0">
                                          <p:val>
                                            <p:fltVal val="0"/>
                                          </p:val>
                                        </p:tav>
                                        <p:tav tm="100000">
                                          <p:val>
                                            <p:strVal val="#ppt_h"/>
                                          </p:val>
                                        </p:tav>
                                      </p:tavLst>
                                    </p:anim>
                                    <p:animEffect transition="in" filter="fade">
                                      <p:cBhvr>
                                        <p:cTn id="43" dur="500"/>
                                        <p:tgtEl>
                                          <p:spTgt spid="47"/>
                                        </p:tgtEl>
                                      </p:cBhvr>
                                    </p:animEffect>
                                  </p:childTnLst>
                                </p:cTn>
                              </p:par>
                              <p:par>
                                <p:cTn id="44" presetID="53" presetClass="entr" presetSubtype="16" fill="hold" nodeType="withEffect">
                                  <p:stCondLst>
                                    <p:cond delay="0"/>
                                  </p:stCondLst>
                                  <p:childTnLst>
                                    <p:set>
                                      <p:cBhvr>
                                        <p:cTn id="45" dur="1" fill="hold">
                                          <p:stCondLst>
                                            <p:cond delay="0"/>
                                          </p:stCondLst>
                                        </p:cTn>
                                        <p:tgtEl>
                                          <p:spTgt spid="48"/>
                                        </p:tgtEl>
                                        <p:attrNameLst>
                                          <p:attrName>style.visibility</p:attrName>
                                        </p:attrNameLst>
                                      </p:cBhvr>
                                      <p:to>
                                        <p:strVal val="visible"/>
                                      </p:to>
                                    </p:set>
                                    <p:anim calcmode="lin" valueType="num">
                                      <p:cBhvr>
                                        <p:cTn id="46" dur="500" fill="hold"/>
                                        <p:tgtEl>
                                          <p:spTgt spid="48"/>
                                        </p:tgtEl>
                                        <p:attrNameLst>
                                          <p:attrName>ppt_w</p:attrName>
                                        </p:attrNameLst>
                                      </p:cBhvr>
                                      <p:tavLst>
                                        <p:tav tm="0">
                                          <p:val>
                                            <p:fltVal val="0"/>
                                          </p:val>
                                        </p:tav>
                                        <p:tav tm="100000">
                                          <p:val>
                                            <p:strVal val="#ppt_w"/>
                                          </p:val>
                                        </p:tav>
                                      </p:tavLst>
                                    </p:anim>
                                    <p:anim calcmode="lin" valueType="num">
                                      <p:cBhvr>
                                        <p:cTn id="47" dur="500" fill="hold"/>
                                        <p:tgtEl>
                                          <p:spTgt spid="48"/>
                                        </p:tgtEl>
                                        <p:attrNameLst>
                                          <p:attrName>ppt_h</p:attrName>
                                        </p:attrNameLst>
                                      </p:cBhvr>
                                      <p:tavLst>
                                        <p:tav tm="0">
                                          <p:val>
                                            <p:fltVal val="0"/>
                                          </p:val>
                                        </p:tav>
                                        <p:tav tm="100000">
                                          <p:val>
                                            <p:strVal val="#ppt_h"/>
                                          </p:val>
                                        </p:tav>
                                      </p:tavLst>
                                    </p:anim>
                                    <p:animEffect transition="in" filter="fade">
                                      <p:cBhvr>
                                        <p:cTn id="48" dur="500"/>
                                        <p:tgtEl>
                                          <p:spTgt spid="48"/>
                                        </p:tgtEl>
                                      </p:cBhvr>
                                    </p:animEffect>
                                  </p:childTnLst>
                                </p:cTn>
                              </p:par>
                              <p:par>
                                <p:cTn id="49" presetID="53" presetClass="entr" presetSubtype="16" fill="hold" nodeType="withEffect">
                                  <p:stCondLst>
                                    <p:cond delay="0"/>
                                  </p:stCondLst>
                                  <p:childTnLst>
                                    <p:set>
                                      <p:cBhvr>
                                        <p:cTn id="50" dur="1" fill="hold">
                                          <p:stCondLst>
                                            <p:cond delay="0"/>
                                          </p:stCondLst>
                                        </p:cTn>
                                        <p:tgtEl>
                                          <p:spTgt spid="181"/>
                                        </p:tgtEl>
                                        <p:attrNameLst>
                                          <p:attrName>style.visibility</p:attrName>
                                        </p:attrNameLst>
                                      </p:cBhvr>
                                      <p:to>
                                        <p:strVal val="visible"/>
                                      </p:to>
                                    </p:set>
                                    <p:anim calcmode="lin" valueType="num">
                                      <p:cBhvr>
                                        <p:cTn id="51" dur="500" fill="hold"/>
                                        <p:tgtEl>
                                          <p:spTgt spid="181"/>
                                        </p:tgtEl>
                                        <p:attrNameLst>
                                          <p:attrName>ppt_w</p:attrName>
                                        </p:attrNameLst>
                                      </p:cBhvr>
                                      <p:tavLst>
                                        <p:tav tm="0">
                                          <p:val>
                                            <p:fltVal val="0"/>
                                          </p:val>
                                        </p:tav>
                                        <p:tav tm="100000">
                                          <p:val>
                                            <p:strVal val="#ppt_w"/>
                                          </p:val>
                                        </p:tav>
                                      </p:tavLst>
                                    </p:anim>
                                    <p:anim calcmode="lin" valueType="num">
                                      <p:cBhvr>
                                        <p:cTn id="52" dur="500" fill="hold"/>
                                        <p:tgtEl>
                                          <p:spTgt spid="181"/>
                                        </p:tgtEl>
                                        <p:attrNameLst>
                                          <p:attrName>ppt_h</p:attrName>
                                        </p:attrNameLst>
                                      </p:cBhvr>
                                      <p:tavLst>
                                        <p:tav tm="0">
                                          <p:val>
                                            <p:fltVal val="0"/>
                                          </p:val>
                                        </p:tav>
                                        <p:tav tm="100000">
                                          <p:val>
                                            <p:strVal val="#ppt_h"/>
                                          </p:val>
                                        </p:tav>
                                      </p:tavLst>
                                    </p:anim>
                                    <p:animEffect transition="in" filter="fade">
                                      <p:cBhvr>
                                        <p:cTn id="53" dur="500"/>
                                        <p:tgtEl>
                                          <p:spTgt spid="181"/>
                                        </p:tgtEl>
                                      </p:cBhvr>
                                    </p:animEffect>
                                  </p:childTnLst>
                                </p:cTn>
                              </p:par>
                              <p:par>
                                <p:cTn id="54" presetID="53" presetClass="entr" presetSubtype="16" fill="hold" nodeType="withEffect">
                                  <p:stCondLst>
                                    <p:cond delay="0"/>
                                  </p:stCondLst>
                                  <p:childTnLst>
                                    <p:set>
                                      <p:cBhvr>
                                        <p:cTn id="55" dur="1" fill="hold">
                                          <p:stCondLst>
                                            <p:cond delay="0"/>
                                          </p:stCondLst>
                                        </p:cTn>
                                        <p:tgtEl>
                                          <p:spTgt spid="71"/>
                                        </p:tgtEl>
                                        <p:attrNameLst>
                                          <p:attrName>style.visibility</p:attrName>
                                        </p:attrNameLst>
                                      </p:cBhvr>
                                      <p:to>
                                        <p:strVal val="visible"/>
                                      </p:to>
                                    </p:set>
                                    <p:anim calcmode="lin" valueType="num">
                                      <p:cBhvr>
                                        <p:cTn id="56" dur="500" fill="hold"/>
                                        <p:tgtEl>
                                          <p:spTgt spid="71"/>
                                        </p:tgtEl>
                                        <p:attrNameLst>
                                          <p:attrName>ppt_w</p:attrName>
                                        </p:attrNameLst>
                                      </p:cBhvr>
                                      <p:tavLst>
                                        <p:tav tm="0">
                                          <p:val>
                                            <p:fltVal val="0"/>
                                          </p:val>
                                        </p:tav>
                                        <p:tav tm="100000">
                                          <p:val>
                                            <p:strVal val="#ppt_w"/>
                                          </p:val>
                                        </p:tav>
                                      </p:tavLst>
                                    </p:anim>
                                    <p:anim calcmode="lin" valueType="num">
                                      <p:cBhvr>
                                        <p:cTn id="57" dur="500" fill="hold"/>
                                        <p:tgtEl>
                                          <p:spTgt spid="71"/>
                                        </p:tgtEl>
                                        <p:attrNameLst>
                                          <p:attrName>ppt_h</p:attrName>
                                        </p:attrNameLst>
                                      </p:cBhvr>
                                      <p:tavLst>
                                        <p:tav tm="0">
                                          <p:val>
                                            <p:fltVal val="0"/>
                                          </p:val>
                                        </p:tav>
                                        <p:tav tm="100000">
                                          <p:val>
                                            <p:strVal val="#ppt_h"/>
                                          </p:val>
                                        </p:tav>
                                      </p:tavLst>
                                    </p:anim>
                                    <p:animEffect transition="in" filter="fade">
                                      <p:cBhvr>
                                        <p:cTn id="58" dur="500"/>
                                        <p:tgtEl>
                                          <p:spTgt spid="71"/>
                                        </p:tgtEl>
                                      </p:cBhvr>
                                    </p:animEffect>
                                  </p:childTnLst>
                                </p:cTn>
                              </p:par>
                              <p:par>
                                <p:cTn id="59" presetID="53" presetClass="entr" presetSubtype="16" fill="hold" nodeType="withEffect">
                                  <p:stCondLst>
                                    <p:cond delay="0"/>
                                  </p:stCondLst>
                                  <p:childTnLst>
                                    <p:set>
                                      <p:cBhvr>
                                        <p:cTn id="60" dur="1" fill="hold">
                                          <p:stCondLst>
                                            <p:cond delay="0"/>
                                          </p:stCondLst>
                                        </p:cTn>
                                        <p:tgtEl>
                                          <p:spTgt spid="70"/>
                                        </p:tgtEl>
                                        <p:attrNameLst>
                                          <p:attrName>style.visibility</p:attrName>
                                        </p:attrNameLst>
                                      </p:cBhvr>
                                      <p:to>
                                        <p:strVal val="visible"/>
                                      </p:to>
                                    </p:set>
                                    <p:anim calcmode="lin" valueType="num">
                                      <p:cBhvr>
                                        <p:cTn id="61" dur="500" fill="hold"/>
                                        <p:tgtEl>
                                          <p:spTgt spid="70"/>
                                        </p:tgtEl>
                                        <p:attrNameLst>
                                          <p:attrName>ppt_w</p:attrName>
                                        </p:attrNameLst>
                                      </p:cBhvr>
                                      <p:tavLst>
                                        <p:tav tm="0">
                                          <p:val>
                                            <p:fltVal val="0"/>
                                          </p:val>
                                        </p:tav>
                                        <p:tav tm="100000">
                                          <p:val>
                                            <p:strVal val="#ppt_w"/>
                                          </p:val>
                                        </p:tav>
                                      </p:tavLst>
                                    </p:anim>
                                    <p:anim calcmode="lin" valueType="num">
                                      <p:cBhvr>
                                        <p:cTn id="62" dur="500" fill="hold"/>
                                        <p:tgtEl>
                                          <p:spTgt spid="70"/>
                                        </p:tgtEl>
                                        <p:attrNameLst>
                                          <p:attrName>ppt_h</p:attrName>
                                        </p:attrNameLst>
                                      </p:cBhvr>
                                      <p:tavLst>
                                        <p:tav tm="0">
                                          <p:val>
                                            <p:fltVal val="0"/>
                                          </p:val>
                                        </p:tav>
                                        <p:tav tm="100000">
                                          <p:val>
                                            <p:strVal val="#ppt_h"/>
                                          </p:val>
                                        </p:tav>
                                      </p:tavLst>
                                    </p:anim>
                                    <p:animEffect transition="in" filter="fade">
                                      <p:cBhvr>
                                        <p:cTn id="63" dur="500"/>
                                        <p:tgtEl>
                                          <p:spTgt spid="70"/>
                                        </p:tgtEl>
                                      </p:cBhvr>
                                    </p:animEffect>
                                  </p:childTnLst>
                                </p:cTn>
                              </p:par>
                              <p:par>
                                <p:cTn id="64" presetID="53" presetClass="entr" presetSubtype="16" fill="hold" nodeType="withEffect">
                                  <p:stCondLst>
                                    <p:cond delay="0"/>
                                  </p:stCondLst>
                                  <p:childTnLst>
                                    <p:set>
                                      <p:cBhvr>
                                        <p:cTn id="65" dur="1" fill="hold">
                                          <p:stCondLst>
                                            <p:cond delay="0"/>
                                          </p:stCondLst>
                                        </p:cTn>
                                        <p:tgtEl>
                                          <p:spTgt spid="69"/>
                                        </p:tgtEl>
                                        <p:attrNameLst>
                                          <p:attrName>style.visibility</p:attrName>
                                        </p:attrNameLst>
                                      </p:cBhvr>
                                      <p:to>
                                        <p:strVal val="visible"/>
                                      </p:to>
                                    </p:set>
                                    <p:anim calcmode="lin" valueType="num">
                                      <p:cBhvr>
                                        <p:cTn id="66" dur="500" fill="hold"/>
                                        <p:tgtEl>
                                          <p:spTgt spid="69"/>
                                        </p:tgtEl>
                                        <p:attrNameLst>
                                          <p:attrName>ppt_w</p:attrName>
                                        </p:attrNameLst>
                                      </p:cBhvr>
                                      <p:tavLst>
                                        <p:tav tm="0">
                                          <p:val>
                                            <p:fltVal val="0"/>
                                          </p:val>
                                        </p:tav>
                                        <p:tav tm="100000">
                                          <p:val>
                                            <p:strVal val="#ppt_w"/>
                                          </p:val>
                                        </p:tav>
                                      </p:tavLst>
                                    </p:anim>
                                    <p:anim calcmode="lin" valueType="num">
                                      <p:cBhvr>
                                        <p:cTn id="67" dur="500" fill="hold"/>
                                        <p:tgtEl>
                                          <p:spTgt spid="69"/>
                                        </p:tgtEl>
                                        <p:attrNameLst>
                                          <p:attrName>ppt_h</p:attrName>
                                        </p:attrNameLst>
                                      </p:cBhvr>
                                      <p:tavLst>
                                        <p:tav tm="0">
                                          <p:val>
                                            <p:fltVal val="0"/>
                                          </p:val>
                                        </p:tav>
                                        <p:tav tm="100000">
                                          <p:val>
                                            <p:strVal val="#ppt_h"/>
                                          </p:val>
                                        </p:tav>
                                      </p:tavLst>
                                    </p:anim>
                                    <p:animEffect transition="in" filter="fade">
                                      <p:cBhvr>
                                        <p:cTn id="68" dur="500"/>
                                        <p:tgtEl>
                                          <p:spTgt spid="69"/>
                                        </p:tgtEl>
                                      </p:cBhvr>
                                    </p:animEffect>
                                  </p:childTnLst>
                                </p:cTn>
                              </p:par>
                              <p:par>
                                <p:cTn id="69" presetID="53" presetClass="entr" presetSubtype="16" fill="hold" nodeType="withEffect">
                                  <p:stCondLst>
                                    <p:cond delay="0"/>
                                  </p:stCondLst>
                                  <p:childTnLst>
                                    <p:set>
                                      <p:cBhvr>
                                        <p:cTn id="70" dur="1" fill="hold">
                                          <p:stCondLst>
                                            <p:cond delay="0"/>
                                          </p:stCondLst>
                                        </p:cTn>
                                        <p:tgtEl>
                                          <p:spTgt spid="140"/>
                                        </p:tgtEl>
                                        <p:attrNameLst>
                                          <p:attrName>style.visibility</p:attrName>
                                        </p:attrNameLst>
                                      </p:cBhvr>
                                      <p:to>
                                        <p:strVal val="visible"/>
                                      </p:to>
                                    </p:set>
                                    <p:anim calcmode="lin" valueType="num">
                                      <p:cBhvr>
                                        <p:cTn id="71" dur="500" fill="hold"/>
                                        <p:tgtEl>
                                          <p:spTgt spid="140"/>
                                        </p:tgtEl>
                                        <p:attrNameLst>
                                          <p:attrName>ppt_w</p:attrName>
                                        </p:attrNameLst>
                                      </p:cBhvr>
                                      <p:tavLst>
                                        <p:tav tm="0">
                                          <p:val>
                                            <p:fltVal val="0"/>
                                          </p:val>
                                        </p:tav>
                                        <p:tav tm="100000">
                                          <p:val>
                                            <p:strVal val="#ppt_w"/>
                                          </p:val>
                                        </p:tav>
                                      </p:tavLst>
                                    </p:anim>
                                    <p:anim calcmode="lin" valueType="num">
                                      <p:cBhvr>
                                        <p:cTn id="72" dur="500" fill="hold"/>
                                        <p:tgtEl>
                                          <p:spTgt spid="140"/>
                                        </p:tgtEl>
                                        <p:attrNameLst>
                                          <p:attrName>ppt_h</p:attrName>
                                        </p:attrNameLst>
                                      </p:cBhvr>
                                      <p:tavLst>
                                        <p:tav tm="0">
                                          <p:val>
                                            <p:fltVal val="0"/>
                                          </p:val>
                                        </p:tav>
                                        <p:tav tm="100000">
                                          <p:val>
                                            <p:strVal val="#ppt_h"/>
                                          </p:val>
                                        </p:tav>
                                      </p:tavLst>
                                    </p:anim>
                                    <p:animEffect transition="in" filter="fade">
                                      <p:cBhvr>
                                        <p:cTn id="73" dur="500"/>
                                        <p:tgtEl>
                                          <p:spTgt spid="140"/>
                                        </p:tgtEl>
                                      </p:cBhvr>
                                    </p:animEffect>
                                  </p:childTnLst>
                                </p:cTn>
                              </p:par>
                              <p:par>
                                <p:cTn id="74" presetID="53" presetClass="entr" presetSubtype="16" fill="hold" nodeType="withEffect">
                                  <p:stCondLst>
                                    <p:cond delay="0"/>
                                  </p:stCondLst>
                                  <p:childTnLst>
                                    <p:set>
                                      <p:cBhvr>
                                        <p:cTn id="75" dur="1" fill="hold">
                                          <p:stCondLst>
                                            <p:cond delay="0"/>
                                          </p:stCondLst>
                                        </p:cTn>
                                        <p:tgtEl>
                                          <p:spTgt spid="139"/>
                                        </p:tgtEl>
                                        <p:attrNameLst>
                                          <p:attrName>style.visibility</p:attrName>
                                        </p:attrNameLst>
                                      </p:cBhvr>
                                      <p:to>
                                        <p:strVal val="visible"/>
                                      </p:to>
                                    </p:set>
                                    <p:anim calcmode="lin" valueType="num">
                                      <p:cBhvr>
                                        <p:cTn id="76" dur="500" fill="hold"/>
                                        <p:tgtEl>
                                          <p:spTgt spid="139"/>
                                        </p:tgtEl>
                                        <p:attrNameLst>
                                          <p:attrName>ppt_w</p:attrName>
                                        </p:attrNameLst>
                                      </p:cBhvr>
                                      <p:tavLst>
                                        <p:tav tm="0">
                                          <p:val>
                                            <p:fltVal val="0"/>
                                          </p:val>
                                        </p:tav>
                                        <p:tav tm="100000">
                                          <p:val>
                                            <p:strVal val="#ppt_w"/>
                                          </p:val>
                                        </p:tav>
                                      </p:tavLst>
                                    </p:anim>
                                    <p:anim calcmode="lin" valueType="num">
                                      <p:cBhvr>
                                        <p:cTn id="77" dur="500" fill="hold"/>
                                        <p:tgtEl>
                                          <p:spTgt spid="139"/>
                                        </p:tgtEl>
                                        <p:attrNameLst>
                                          <p:attrName>ppt_h</p:attrName>
                                        </p:attrNameLst>
                                      </p:cBhvr>
                                      <p:tavLst>
                                        <p:tav tm="0">
                                          <p:val>
                                            <p:fltVal val="0"/>
                                          </p:val>
                                        </p:tav>
                                        <p:tav tm="100000">
                                          <p:val>
                                            <p:strVal val="#ppt_h"/>
                                          </p:val>
                                        </p:tav>
                                      </p:tavLst>
                                    </p:anim>
                                    <p:animEffect transition="in" filter="fade">
                                      <p:cBhvr>
                                        <p:cTn id="78" dur="500"/>
                                        <p:tgtEl>
                                          <p:spTgt spid="139"/>
                                        </p:tgtEl>
                                      </p:cBhvr>
                                    </p:animEffect>
                                  </p:childTnLst>
                                </p:cTn>
                              </p:par>
                              <p:par>
                                <p:cTn id="79" presetID="53" presetClass="entr" presetSubtype="16" fill="hold" nodeType="withEffect">
                                  <p:stCondLst>
                                    <p:cond delay="0"/>
                                  </p:stCondLst>
                                  <p:childTnLst>
                                    <p:set>
                                      <p:cBhvr>
                                        <p:cTn id="80" dur="1" fill="hold">
                                          <p:stCondLst>
                                            <p:cond delay="0"/>
                                          </p:stCondLst>
                                        </p:cTn>
                                        <p:tgtEl>
                                          <p:spTgt spid="113"/>
                                        </p:tgtEl>
                                        <p:attrNameLst>
                                          <p:attrName>style.visibility</p:attrName>
                                        </p:attrNameLst>
                                      </p:cBhvr>
                                      <p:to>
                                        <p:strVal val="visible"/>
                                      </p:to>
                                    </p:set>
                                    <p:anim calcmode="lin" valueType="num">
                                      <p:cBhvr>
                                        <p:cTn id="81" dur="500" fill="hold"/>
                                        <p:tgtEl>
                                          <p:spTgt spid="113"/>
                                        </p:tgtEl>
                                        <p:attrNameLst>
                                          <p:attrName>ppt_w</p:attrName>
                                        </p:attrNameLst>
                                      </p:cBhvr>
                                      <p:tavLst>
                                        <p:tav tm="0">
                                          <p:val>
                                            <p:fltVal val="0"/>
                                          </p:val>
                                        </p:tav>
                                        <p:tav tm="100000">
                                          <p:val>
                                            <p:strVal val="#ppt_w"/>
                                          </p:val>
                                        </p:tav>
                                      </p:tavLst>
                                    </p:anim>
                                    <p:anim calcmode="lin" valueType="num">
                                      <p:cBhvr>
                                        <p:cTn id="82" dur="500" fill="hold"/>
                                        <p:tgtEl>
                                          <p:spTgt spid="113"/>
                                        </p:tgtEl>
                                        <p:attrNameLst>
                                          <p:attrName>ppt_h</p:attrName>
                                        </p:attrNameLst>
                                      </p:cBhvr>
                                      <p:tavLst>
                                        <p:tav tm="0">
                                          <p:val>
                                            <p:fltVal val="0"/>
                                          </p:val>
                                        </p:tav>
                                        <p:tav tm="100000">
                                          <p:val>
                                            <p:strVal val="#ppt_h"/>
                                          </p:val>
                                        </p:tav>
                                      </p:tavLst>
                                    </p:anim>
                                    <p:animEffect transition="in" filter="fade">
                                      <p:cBhvr>
                                        <p:cTn id="83" dur="500"/>
                                        <p:tgtEl>
                                          <p:spTgt spid="113"/>
                                        </p:tgtEl>
                                      </p:cBhvr>
                                    </p:animEffect>
                                  </p:childTnLst>
                                </p:cTn>
                              </p:par>
                              <p:par>
                                <p:cTn id="84" presetID="53" presetClass="entr" presetSubtype="16" fill="hold" nodeType="withEffect">
                                  <p:stCondLst>
                                    <p:cond delay="0"/>
                                  </p:stCondLst>
                                  <p:childTnLst>
                                    <p:set>
                                      <p:cBhvr>
                                        <p:cTn id="85" dur="1" fill="hold">
                                          <p:stCondLst>
                                            <p:cond delay="0"/>
                                          </p:stCondLst>
                                        </p:cTn>
                                        <p:tgtEl>
                                          <p:spTgt spid="93"/>
                                        </p:tgtEl>
                                        <p:attrNameLst>
                                          <p:attrName>style.visibility</p:attrName>
                                        </p:attrNameLst>
                                      </p:cBhvr>
                                      <p:to>
                                        <p:strVal val="visible"/>
                                      </p:to>
                                    </p:set>
                                    <p:anim calcmode="lin" valueType="num">
                                      <p:cBhvr>
                                        <p:cTn id="86" dur="500" fill="hold"/>
                                        <p:tgtEl>
                                          <p:spTgt spid="93"/>
                                        </p:tgtEl>
                                        <p:attrNameLst>
                                          <p:attrName>ppt_w</p:attrName>
                                        </p:attrNameLst>
                                      </p:cBhvr>
                                      <p:tavLst>
                                        <p:tav tm="0">
                                          <p:val>
                                            <p:fltVal val="0"/>
                                          </p:val>
                                        </p:tav>
                                        <p:tav tm="100000">
                                          <p:val>
                                            <p:strVal val="#ppt_w"/>
                                          </p:val>
                                        </p:tav>
                                      </p:tavLst>
                                    </p:anim>
                                    <p:anim calcmode="lin" valueType="num">
                                      <p:cBhvr>
                                        <p:cTn id="87" dur="500" fill="hold"/>
                                        <p:tgtEl>
                                          <p:spTgt spid="93"/>
                                        </p:tgtEl>
                                        <p:attrNameLst>
                                          <p:attrName>ppt_h</p:attrName>
                                        </p:attrNameLst>
                                      </p:cBhvr>
                                      <p:tavLst>
                                        <p:tav tm="0">
                                          <p:val>
                                            <p:fltVal val="0"/>
                                          </p:val>
                                        </p:tav>
                                        <p:tav tm="100000">
                                          <p:val>
                                            <p:strVal val="#ppt_h"/>
                                          </p:val>
                                        </p:tav>
                                      </p:tavLst>
                                    </p:anim>
                                    <p:animEffect transition="in" filter="fade">
                                      <p:cBhvr>
                                        <p:cTn id="88" dur="500"/>
                                        <p:tgtEl>
                                          <p:spTgt spid="93"/>
                                        </p:tgtEl>
                                      </p:cBhvr>
                                    </p:animEffect>
                                  </p:childTnLst>
                                </p:cTn>
                              </p:par>
                            </p:childTnLst>
                          </p:cTn>
                        </p:par>
                      </p:childTnLst>
                    </p:cTn>
                  </p:par>
                  <p:par>
                    <p:cTn id="89" fill="hold">
                      <p:stCondLst>
                        <p:cond delay="indefinite"/>
                      </p:stCondLst>
                      <p:childTnLst>
                        <p:par>
                          <p:cTn id="90" fill="hold">
                            <p:stCondLst>
                              <p:cond delay="0"/>
                            </p:stCondLst>
                            <p:childTnLst>
                              <p:par>
                                <p:cTn id="91" presetID="0" presetClass="path" presetSubtype="0" accel="50000" decel="50000" fill="hold" nodeType="clickEffect">
                                  <p:stCondLst>
                                    <p:cond delay="0"/>
                                  </p:stCondLst>
                                  <p:childTnLst>
                                    <p:animMotion origin="layout" path="M 0 0 L -0.43073 -0.01667 " pathEditMode="relative" ptsTypes="AA">
                                      <p:cBhvr>
                                        <p:cTn id="92" dur="1000" fill="hold"/>
                                        <p:tgtEl>
                                          <p:spTgt spid="46"/>
                                        </p:tgtEl>
                                        <p:attrNameLst>
                                          <p:attrName>ppt_x</p:attrName>
                                          <p:attrName>ppt_y</p:attrName>
                                        </p:attrNameLst>
                                      </p:cBhvr>
                                    </p:animMotion>
                                  </p:childTnLst>
                                </p:cTn>
                              </p:par>
                              <p:par>
                                <p:cTn id="93" presetID="0" presetClass="path" presetSubtype="0" accel="50000" decel="50000" fill="hold" nodeType="withEffect">
                                  <p:stCondLst>
                                    <p:cond delay="0"/>
                                  </p:stCondLst>
                                  <p:childTnLst>
                                    <p:animMotion origin="layout" path="M 0 0 L -0.43073 -0.01667 " pathEditMode="relative" ptsTypes="AA">
                                      <p:cBhvr>
                                        <p:cTn id="94" dur="1000" fill="hold"/>
                                        <p:tgtEl>
                                          <p:spTgt spid="47"/>
                                        </p:tgtEl>
                                        <p:attrNameLst>
                                          <p:attrName>ppt_x</p:attrName>
                                          <p:attrName>ppt_y</p:attrName>
                                        </p:attrNameLst>
                                      </p:cBhvr>
                                    </p:animMotion>
                                  </p:childTnLst>
                                </p:cTn>
                              </p:par>
                              <p:par>
                                <p:cTn id="95" presetID="0" presetClass="path" presetSubtype="0" accel="50000" decel="50000" fill="hold" nodeType="withEffect">
                                  <p:stCondLst>
                                    <p:cond delay="0"/>
                                  </p:stCondLst>
                                  <p:childTnLst>
                                    <p:animMotion origin="layout" path="M 0 0 L -0.43073 -0.01667 " pathEditMode="relative" ptsTypes="AA">
                                      <p:cBhvr>
                                        <p:cTn id="96" dur="1000" fill="hold"/>
                                        <p:tgtEl>
                                          <p:spTgt spid="48"/>
                                        </p:tgtEl>
                                        <p:attrNameLst>
                                          <p:attrName>ppt_x</p:attrName>
                                          <p:attrName>ppt_y</p:attrName>
                                        </p:attrNameLst>
                                      </p:cBhvr>
                                    </p:animMotion>
                                  </p:childTnLst>
                                </p:cTn>
                              </p:par>
                              <p:par>
                                <p:cTn id="97" presetID="0" presetClass="path" presetSubtype="0" accel="50000" decel="50000" fill="hold" nodeType="withEffect">
                                  <p:stCondLst>
                                    <p:cond delay="0"/>
                                  </p:stCondLst>
                                  <p:childTnLst>
                                    <p:animMotion origin="layout" path="M 0 0 L -0.43073 -0.01667 " pathEditMode="relative" ptsTypes="AA">
                                      <p:cBhvr>
                                        <p:cTn id="98" dur="1000" fill="hold"/>
                                        <p:tgtEl>
                                          <p:spTgt spid="69"/>
                                        </p:tgtEl>
                                        <p:attrNameLst>
                                          <p:attrName>ppt_x</p:attrName>
                                          <p:attrName>ppt_y</p:attrName>
                                        </p:attrNameLst>
                                      </p:cBhvr>
                                    </p:animMotion>
                                  </p:childTnLst>
                                </p:cTn>
                              </p:par>
                              <p:par>
                                <p:cTn id="99" presetID="0" presetClass="path" presetSubtype="0" accel="50000" decel="50000" fill="hold" nodeType="withEffect">
                                  <p:stCondLst>
                                    <p:cond delay="0"/>
                                  </p:stCondLst>
                                  <p:childTnLst>
                                    <p:animMotion origin="layout" path="M 0 0 L -0.43073 -0.01667 " pathEditMode="relative" ptsTypes="AA">
                                      <p:cBhvr>
                                        <p:cTn id="100" dur="1000" fill="hold"/>
                                        <p:tgtEl>
                                          <p:spTgt spid="70"/>
                                        </p:tgtEl>
                                        <p:attrNameLst>
                                          <p:attrName>ppt_x</p:attrName>
                                          <p:attrName>ppt_y</p:attrName>
                                        </p:attrNameLst>
                                      </p:cBhvr>
                                    </p:animMotion>
                                  </p:childTnLst>
                                </p:cTn>
                              </p:par>
                              <p:par>
                                <p:cTn id="101" presetID="0" presetClass="path" presetSubtype="0" accel="50000" decel="50000" fill="hold" nodeType="withEffect">
                                  <p:stCondLst>
                                    <p:cond delay="0"/>
                                  </p:stCondLst>
                                  <p:childTnLst>
                                    <p:animMotion origin="layout" path="M 0 0 L -0.43073 -0.01667 " pathEditMode="relative" ptsTypes="AA">
                                      <p:cBhvr>
                                        <p:cTn id="102" dur="1000" fill="hold"/>
                                        <p:tgtEl>
                                          <p:spTgt spid="71"/>
                                        </p:tgtEl>
                                        <p:attrNameLst>
                                          <p:attrName>ppt_x</p:attrName>
                                          <p:attrName>ppt_y</p:attrName>
                                        </p:attrNameLst>
                                      </p:cBhvr>
                                    </p:animMotion>
                                  </p:childTnLst>
                                </p:cTn>
                              </p:par>
                              <p:par>
                                <p:cTn id="103" presetID="0" presetClass="path" presetSubtype="0" accel="50000" decel="50000" fill="hold" nodeType="withEffect">
                                  <p:stCondLst>
                                    <p:cond delay="0"/>
                                  </p:stCondLst>
                                  <p:childTnLst>
                                    <p:animMotion origin="layout" path="M 0 0 L -0.43073 -0.01667 " pathEditMode="relative" ptsTypes="AA">
                                      <p:cBhvr>
                                        <p:cTn id="104" dur="1000" fill="hold"/>
                                        <p:tgtEl>
                                          <p:spTgt spid="91"/>
                                        </p:tgtEl>
                                        <p:attrNameLst>
                                          <p:attrName>ppt_x</p:attrName>
                                          <p:attrName>ppt_y</p:attrName>
                                        </p:attrNameLst>
                                      </p:cBhvr>
                                    </p:animMotion>
                                  </p:childTnLst>
                                </p:cTn>
                              </p:par>
                              <p:par>
                                <p:cTn id="105" presetID="0" presetClass="path" presetSubtype="0" accel="50000" decel="50000" fill="hold" nodeType="withEffect">
                                  <p:stCondLst>
                                    <p:cond delay="0"/>
                                  </p:stCondLst>
                                  <p:childTnLst>
                                    <p:animMotion origin="layout" path="M 0 0 L -0.43073 -0.01667 " pathEditMode="relative" ptsTypes="AA">
                                      <p:cBhvr>
                                        <p:cTn id="106" dur="1000" fill="hold"/>
                                        <p:tgtEl>
                                          <p:spTgt spid="92"/>
                                        </p:tgtEl>
                                        <p:attrNameLst>
                                          <p:attrName>ppt_x</p:attrName>
                                          <p:attrName>ppt_y</p:attrName>
                                        </p:attrNameLst>
                                      </p:cBhvr>
                                    </p:animMotion>
                                  </p:childTnLst>
                                </p:cTn>
                              </p:par>
                              <p:par>
                                <p:cTn id="107" presetID="0" presetClass="path" presetSubtype="0" accel="50000" decel="50000" fill="hold" nodeType="withEffect">
                                  <p:stCondLst>
                                    <p:cond delay="0"/>
                                  </p:stCondLst>
                                  <p:childTnLst>
                                    <p:animMotion origin="layout" path="M 0 0 L -0.43073 -0.01667 " pathEditMode="relative" ptsTypes="AA">
                                      <p:cBhvr>
                                        <p:cTn id="108" dur="1000" fill="hold"/>
                                        <p:tgtEl>
                                          <p:spTgt spid="93"/>
                                        </p:tgtEl>
                                        <p:attrNameLst>
                                          <p:attrName>ppt_x</p:attrName>
                                          <p:attrName>ppt_y</p:attrName>
                                        </p:attrNameLst>
                                      </p:cBhvr>
                                    </p:animMotion>
                                  </p:childTnLst>
                                </p:cTn>
                              </p:par>
                              <p:par>
                                <p:cTn id="109" presetID="0" presetClass="path" presetSubtype="0" accel="50000" decel="50000" fill="hold" nodeType="withEffect">
                                  <p:stCondLst>
                                    <p:cond delay="0"/>
                                  </p:stCondLst>
                                  <p:childTnLst>
                                    <p:animMotion origin="layout" path="M 0 0 L -0.43073 -0.01667 " pathEditMode="relative" ptsTypes="AA">
                                      <p:cBhvr>
                                        <p:cTn id="110" dur="1000" fill="hold"/>
                                        <p:tgtEl>
                                          <p:spTgt spid="113"/>
                                        </p:tgtEl>
                                        <p:attrNameLst>
                                          <p:attrName>ppt_x</p:attrName>
                                          <p:attrName>ppt_y</p:attrName>
                                        </p:attrNameLst>
                                      </p:cBhvr>
                                    </p:animMotion>
                                  </p:childTnLst>
                                </p:cTn>
                              </p:par>
                              <p:par>
                                <p:cTn id="111" presetID="0" presetClass="path" presetSubtype="0" accel="50000" decel="50000" fill="hold" nodeType="withEffect">
                                  <p:stCondLst>
                                    <p:cond delay="0"/>
                                  </p:stCondLst>
                                  <p:childTnLst>
                                    <p:animMotion origin="layout" path="M 0 0 L -0.43073 -0.01667 " pathEditMode="relative" ptsTypes="AA">
                                      <p:cBhvr>
                                        <p:cTn id="112" dur="1000" fill="hold"/>
                                        <p:tgtEl>
                                          <p:spTgt spid="181"/>
                                        </p:tgtEl>
                                        <p:attrNameLst>
                                          <p:attrName>ppt_x</p:attrName>
                                          <p:attrName>ppt_y</p:attrName>
                                        </p:attrNameLst>
                                      </p:cBhvr>
                                    </p:animMotion>
                                  </p:childTnLst>
                                </p:cTn>
                              </p:par>
                              <p:par>
                                <p:cTn id="113" presetID="0" presetClass="path" presetSubtype="0" accel="50000" decel="50000" fill="hold" nodeType="withEffect">
                                  <p:stCondLst>
                                    <p:cond delay="0"/>
                                  </p:stCondLst>
                                  <p:childTnLst>
                                    <p:animMotion origin="layout" path="M 0 0 L -0.43073 -0.01667 " pathEditMode="relative" ptsTypes="AA">
                                      <p:cBhvr>
                                        <p:cTn id="114" dur="1000" fill="hold"/>
                                        <p:tgtEl>
                                          <p:spTgt spid="139"/>
                                        </p:tgtEl>
                                        <p:attrNameLst>
                                          <p:attrName>ppt_x</p:attrName>
                                          <p:attrName>ppt_y</p:attrName>
                                        </p:attrNameLst>
                                      </p:cBhvr>
                                    </p:animMotion>
                                  </p:childTnLst>
                                </p:cTn>
                              </p:par>
                              <p:par>
                                <p:cTn id="115" presetID="0" presetClass="path" presetSubtype="0" accel="50000" decel="50000" fill="hold" nodeType="withEffect">
                                  <p:stCondLst>
                                    <p:cond delay="0"/>
                                  </p:stCondLst>
                                  <p:childTnLst>
                                    <p:animMotion origin="layout" path="M 0 0 L -0.43073 -0.01667 " pathEditMode="relative" ptsTypes="AA">
                                      <p:cBhvr>
                                        <p:cTn id="116" dur="1000" fill="hold"/>
                                        <p:tgtEl>
                                          <p:spTgt spid="140"/>
                                        </p:tgtEl>
                                        <p:attrNameLst>
                                          <p:attrName>ppt_x</p:attrName>
                                          <p:attrName>ppt_y</p:attrName>
                                        </p:attrNameLst>
                                      </p:cBhvr>
                                    </p:animMotion>
                                  </p:childTnLst>
                                </p:cTn>
                              </p:par>
                              <p:par>
                                <p:cTn id="117" presetID="0" presetClass="path" presetSubtype="0" accel="50000" decel="50000" fill="hold" nodeType="withEffect">
                                  <p:stCondLst>
                                    <p:cond delay="0"/>
                                  </p:stCondLst>
                                  <p:childTnLst>
                                    <p:animMotion origin="layout" path="M 0 0 L -0.43073 -0.01667 " pathEditMode="relative" ptsTypes="AA">
                                      <p:cBhvr>
                                        <p:cTn id="118" dur="1000" fill="hold"/>
                                        <p:tgtEl>
                                          <p:spTgt spid="160"/>
                                        </p:tgtEl>
                                        <p:attrNameLst>
                                          <p:attrName>ppt_x</p:attrName>
                                          <p:attrName>ppt_y</p:attrName>
                                        </p:attrNameLst>
                                      </p:cBhvr>
                                    </p:animMotion>
                                  </p:childTnLst>
                                </p:cTn>
                              </p:par>
                              <p:par>
                                <p:cTn id="119" presetID="1" presetClass="exit" presetSubtype="0" fill="hold" grpId="1" nodeType="withEffect">
                                  <p:stCondLst>
                                    <p:cond delay="0"/>
                                  </p:stCondLst>
                                  <p:childTnLst>
                                    <p:set>
                                      <p:cBhvr>
                                        <p:cTn id="120" dur="1" fill="hold">
                                          <p:stCondLst>
                                            <p:cond delay="0"/>
                                          </p:stCondLst>
                                        </p:cTn>
                                        <p:tgtEl>
                                          <p:spTgt spid="200"/>
                                        </p:tgtEl>
                                        <p:attrNameLst>
                                          <p:attrName>style.visibility</p:attrName>
                                        </p:attrNameLst>
                                      </p:cBhvr>
                                      <p:to>
                                        <p:strVal val="hidden"/>
                                      </p:to>
                                    </p:set>
                                  </p:childTnLst>
                                </p:cTn>
                              </p:par>
                              <p:par>
                                <p:cTn id="121" presetID="1" presetClass="exit" presetSubtype="0" fill="hold" nodeType="withEffect">
                                  <p:stCondLst>
                                    <p:cond delay="0"/>
                                  </p:stCondLst>
                                  <p:childTnLst>
                                    <p:set>
                                      <p:cBhvr>
                                        <p:cTn id="122" dur="1" fill="hold">
                                          <p:stCondLst>
                                            <p:cond delay="0"/>
                                          </p:stCondLst>
                                        </p:cTn>
                                        <p:tgtEl>
                                          <p:spTgt spid="10"/>
                                        </p:tgtEl>
                                        <p:attrNameLst>
                                          <p:attrName>style.visibility</p:attrName>
                                        </p:attrNameLst>
                                      </p:cBhvr>
                                      <p:to>
                                        <p:strVal val="hidden"/>
                                      </p:to>
                                    </p:set>
                                  </p:childTnLst>
                                </p:cTn>
                              </p:par>
                              <p:par>
                                <p:cTn id="123" presetID="1" presetClass="exit" presetSubtype="0" fill="hold" nodeType="withEffect">
                                  <p:stCondLst>
                                    <p:cond delay="0"/>
                                  </p:stCondLst>
                                  <p:childTnLst>
                                    <p:set>
                                      <p:cBhvr>
                                        <p:cTn id="124" dur="1" fill="hold">
                                          <p:stCondLst>
                                            <p:cond delay="0"/>
                                          </p:stCondLst>
                                        </p:cTn>
                                        <p:tgtEl>
                                          <p:spTgt spid="14"/>
                                        </p:tgtEl>
                                        <p:attrNameLst>
                                          <p:attrName>style.visibility</p:attrName>
                                        </p:attrNameLst>
                                      </p:cBhvr>
                                      <p:to>
                                        <p:strVal val="hidden"/>
                                      </p:to>
                                    </p:set>
                                  </p:childTnLst>
                                </p:cTn>
                              </p:par>
                              <p:par>
                                <p:cTn id="125" presetID="1" presetClass="exit" presetSubtype="0" fill="hold" nodeType="withEffect">
                                  <p:stCondLst>
                                    <p:cond delay="0"/>
                                  </p:stCondLst>
                                  <p:childTnLst>
                                    <p:set>
                                      <p:cBhvr>
                                        <p:cTn id="126" dur="1" fill="hold">
                                          <p:stCondLst>
                                            <p:cond delay="0"/>
                                          </p:stCondLst>
                                        </p:cTn>
                                        <p:tgtEl>
                                          <p:spTgt spid="15"/>
                                        </p:tgtEl>
                                        <p:attrNameLst>
                                          <p:attrName>style.visibility</p:attrName>
                                        </p:attrNameLst>
                                      </p:cBhvr>
                                      <p:to>
                                        <p:strVal val="hidden"/>
                                      </p:to>
                                    </p:set>
                                  </p:childTnLst>
                                </p:cTn>
                              </p:par>
                              <p:par>
                                <p:cTn id="127" presetID="1" presetClass="exit" presetSubtype="0" fill="hold" nodeType="withEffect">
                                  <p:stCondLst>
                                    <p:cond delay="0"/>
                                  </p:stCondLst>
                                  <p:childTnLst>
                                    <p:set>
                                      <p:cBhvr>
                                        <p:cTn id="128" dur="1" fill="hold">
                                          <p:stCondLst>
                                            <p:cond delay="0"/>
                                          </p:stCondLst>
                                        </p:cTn>
                                        <p:tgtEl>
                                          <p:spTgt spid="16"/>
                                        </p:tgtEl>
                                        <p:attrNameLst>
                                          <p:attrName>style.visibility</p:attrName>
                                        </p:attrNameLst>
                                      </p:cBhvr>
                                      <p:to>
                                        <p:strVal val="hidden"/>
                                      </p:to>
                                    </p:set>
                                  </p:childTnLst>
                                </p:cTn>
                              </p:par>
                              <p:par>
                                <p:cTn id="129" presetID="1" presetClass="exit" presetSubtype="0" fill="hold" nodeType="withEffect">
                                  <p:stCondLst>
                                    <p:cond delay="0"/>
                                  </p:stCondLst>
                                  <p:childTnLst>
                                    <p:set>
                                      <p:cBhvr>
                                        <p:cTn id="130" dur="1" fill="hold">
                                          <p:stCondLst>
                                            <p:cond delay="0"/>
                                          </p:stCondLst>
                                        </p:cTn>
                                        <p:tgtEl>
                                          <p:spTgt spid="17"/>
                                        </p:tgtEl>
                                        <p:attrNameLst>
                                          <p:attrName>style.visibility</p:attrName>
                                        </p:attrNameLst>
                                      </p:cBhvr>
                                      <p:to>
                                        <p:strVal val="hidden"/>
                                      </p:to>
                                    </p:set>
                                  </p:childTnLst>
                                </p:cTn>
                              </p:par>
                              <p:par>
                                <p:cTn id="131" presetID="1" presetClass="exit" presetSubtype="0" fill="hold" nodeType="withEffect">
                                  <p:stCondLst>
                                    <p:cond delay="0"/>
                                  </p:stCondLst>
                                  <p:childTnLst>
                                    <p:set>
                                      <p:cBhvr>
                                        <p:cTn id="132" dur="1" fill="hold">
                                          <p:stCondLst>
                                            <p:cond delay="0"/>
                                          </p:stCondLst>
                                        </p:cTn>
                                        <p:tgtEl>
                                          <p:spTgt spid="24"/>
                                        </p:tgtEl>
                                        <p:attrNameLst>
                                          <p:attrName>style.visibility</p:attrName>
                                        </p:attrNameLst>
                                      </p:cBhvr>
                                      <p:to>
                                        <p:strVal val="hidden"/>
                                      </p:to>
                                    </p:set>
                                  </p:childTnLst>
                                </p:cTn>
                              </p:par>
                              <p:par>
                                <p:cTn id="133" presetID="1" presetClass="exit" presetSubtype="0" fill="hold" nodeType="withEffect">
                                  <p:stCondLst>
                                    <p:cond delay="0"/>
                                  </p:stCondLst>
                                  <p:childTnLst>
                                    <p:set>
                                      <p:cBhvr>
                                        <p:cTn id="134" dur="1" fill="hold">
                                          <p:stCondLst>
                                            <p:cond delay="0"/>
                                          </p:stCondLst>
                                        </p:cTn>
                                        <p:tgtEl>
                                          <p:spTgt spid="44"/>
                                        </p:tgtEl>
                                        <p:attrNameLst>
                                          <p:attrName>style.visibility</p:attrName>
                                        </p:attrNameLst>
                                      </p:cBhvr>
                                      <p:to>
                                        <p:strVal val="hidden"/>
                                      </p:to>
                                    </p:set>
                                  </p:childTnLst>
                                </p:cTn>
                              </p:par>
                            </p:childTnLst>
                          </p:cTn>
                        </p:par>
                        <p:par>
                          <p:cTn id="135" fill="hold">
                            <p:stCondLst>
                              <p:cond delay="1000"/>
                            </p:stCondLst>
                            <p:childTnLst>
                              <p:par>
                                <p:cTn id="136" presetID="1" presetClass="entr" presetSubtype="0" fill="hold" grpId="0" nodeType="afterEffect">
                                  <p:stCondLst>
                                    <p:cond delay="0"/>
                                  </p:stCondLst>
                                  <p:childTnLst>
                                    <p:set>
                                      <p:cBhvr>
                                        <p:cTn id="137" dur="1" fill="hold">
                                          <p:stCondLst>
                                            <p:cond delay="0"/>
                                          </p:stCondLst>
                                        </p:cTn>
                                        <p:tgtEl>
                                          <p:spTgt spid="199"/>
                                        </p:tgtEl>
                                        <p:attrNameLst>
                                          <p:attrName>style.visibility</p:attrName>
                                        </p:attrNameLst>
                                      </p:cBhvr>
                                      <p:to>
                                        <p:strVal val="visible"/>
                                      </p:to>
                                    </p:set>
                                  </p:childTnLst>
                                </p:cTn>
                              </p:par>
                            </p:childTnLst>
                          </p:cTn>
                        </p:par>
                        <p:par>
                          <p:cTn id="138" fill="hold">
                            <p:stCondLst>
                              <p:cond delay="1000"/>
                            </p:stCondLst>
                            <p:childTnLst>
                              <p:par>
                                <p:cTn id="139" presetID="1" presetClass="entr" presetSubtype="0" fill="hold" nodeType="afterEffect">
                                  <p:stCondLst>
                                    <p:cond delay="0"/>
                                  </p:stCondLst>
                                  <p:childTnLst>
                                    <p:set>
                                      <p:cBhvr>
                                        <p:cTn id="140" dur="1" fill="hold">
                                          <p:stCondLst>
                                            <p:cond delay="0"/>
                                          </p:stCondLst>
                                        </p:cTn>
                                        <p:tgtEl>
                                          <p:spTgt spid="1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9" grpId="0" animBg="1"/>
      <p:bldP spid="200" grpId="0" animBg="1"/>
      <p:bldP spid="200" grpId="1"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8C0D70-ED3E-7492-0EC7-2E101FA2D9B1}"/>
              </a:ext>
            </a:extLst>
          </p:cNvPr>
          <p:cNvSpPr>
            <a:spLocks noGrp="1"/>
          </p:cNvSpPr>
          <p:nvPr>
            <p:ph type="title"/>
          </p:nvPr>
        </p:nvSpPr>
        <p:spPr>
          <a:xfrm>
            <a:off x="838200" y="365125"/>
            <a:ext cx="10515600" cy="904875"/>
          </a:xfrm>
        </p:spPr>
        <p:txBody>
          <a:bodyPr>
            <a:normAutofit/>
          </a:bodyPr>
          <a:lstStyle/>
          <a:p>
            <a:endParaRPr kumimoji="1" lang="zh-CN" altLang="en-US" sz="3600" dirty="0">
              <a:solidFill>
                <a:srgbClr val="9B0000"/>
              </a:solidFill>
              <a:latin typeface="LANTINGHEI SC DEMIBOLD" panose="02000000000000000000" pitchFamily="2" charset="-122"/>
              <a:ea typeface="LANTINGHEI SC DEMIBOLD" panose="02000000000000000000" pitchFamily="2" charset="-122"/>
            </a:endParaRPr>
          </a:p>
        </p:txBody>
      </p:sp>
      <p:sp>
        <p:nvSpPr>
          <p:cNvPr id="3" name="内容占位符 2">
            <a:extLst>
              <a:ext uri="{FF2B5EF4-FFF2-40B4-BE49-F238E27FC236}">
                <a16:creationId xmlns:a16="http://schemas.microsoft.com/office/drawing/2014/main" id="{1F4D07CD-0EB8-2E56-BE46-B817FA84038B}"/>
              </a:ext>
            </a:extLst>
          </p:cNvPr>
          <p:cNvSpPr>
            <a:spLocks noGrp="1"/>
          </p:cNvSpPr>
          <p:nvPr>
            <p:ph idx="1"/>
          </p:nvPr>
        </p:nvSpPr>
        <p:spPr>
          <a:xfrm>
            <a:off x="838200" y="1490133"/>
            <a:ext cx="10515600" cy="4686830"/>
          </a:xfrm>
        </p:spPr>
        <p:txBody>
          <a:bodyPr/>
          <a:lstStyle/>
          <a:p>
            <a:endParaRPr kumimoji="1" lang="zh-CN" altLang="en-US" dirty="0"/>
          </a:p>
        </p:txBody>
      </p:sp>
    </p:spTree>
    <p:extLst>
      <p:ext uri="{BB962C8B-B14F-4D97-AF65-F5344CB8AC3E}">
        <p14:creationId xmlns:p14="http://schemas.microsoft.com/office/powerpoint/2010/main" val="25532226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90FC74-14F4-E8EA-EC36-D3C56302BE0D}"/>
              </a:ext>
            </a:extLst>
          </p:cNvPr>
          <p:cNvSpPr txBox="1">
            <a:spLocks/>
          </p:cNvSpPr>
          <p:nvPr/>
        </p:nvSpPr>
        <p:spPr>
          <a:xfrm>
            <a:off x="3803904" y="2766218"/>
            <a:ext cx="6428198" cy="132556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4400" b="0" i="0" kern="1200">
                <a:solidFill>
                  <a:srgbClr val="C00000"/>
                </a:solidFill>
                <a:latin typeface="Candara" panose="020E0502030303020204" pitchFamily="34" charset="0"/>
                <a:ea typeface="+mj-ea"/>
                <a:cs typeface="+mj-cs"/>
              </a:defRPr>
            </a:lvl1pPr>
          </a:lstStyle>
          <a:p>
            <a:endParaRPr lang="en-US" altLang="zh-CN" dirty="0"/>
          </a:p>
        </p:txBody>
      </p:sp>
      <p:pic>
        <p:nvPicPr>
          <p:cNvPr id="3" name="图片 2">
            <a:extLst>
              <a:ext uri="{FF2B5EF4-FFF2-40B4-BE49-F238E27FC236}">
                <a16:creationId xmlns:a16="http://schemas.microsoft.com/office/drawing/2014/main" id="{A187A0DB-1DDF-D5B0-D90B-1749F965A906}"/>
              </a:ext>
            </a:extLst>
          </p:cNvPr>
          <p:cNvPicPr>
            <a:picLocks noChangeAspect="1"/>
          </p:cNvPicPr>
          <p:nvPr/>
        </p:nvPicPr>
        <p:blipFill>
          <a:blip r:embed="rId3"/>
          <a:stretch>
            <a:fillRect/>
          </a:stretch>
        </p:blipFill>
        <p:spPr>
          <a:xfrm>
            <a:off x="291830" y="2138464"/>
            <a:ext cx="2657272" cy="2657272"/>
          </a:xfrm>
          <a:prstGeom prst="rect">
            <a:avLst/>
          </a:prstGeom>
        </p:spPr>
      </p:pic>
      <p:sp>
        <p:nvSpPr>
          <p:cNvPr id="4" name="矩形 3">
            <a:extLst>
              <a:ext uri="{FF2B5EF4-FFF2-40B4-BE49-F238E27FC236}">
                <a16:creationId xmlns:a16="http://schemas.microsoft.com/office/drawing/2014/main" id="{B44260F7-75C2-A598-16DC-2A38F5DDDFCF}"/>
              </a:ext>
            </a:extLst>
          </p:cNvPr>
          <p:cNvSpPr/>
          <p:nvPr/>
        </p:nvSpPr>
        <p:spPr>
          <a:xfrm>
            <a:off x="2764536" y="2811536"/>
            <a:ext cx="9031224" cy="1097416"/>
          </a:xfrm>
          <a:prstGeom prst="rect">
            <a:avLst/>
          </a:prstGeom>
        </p:spPr>
        <p:txBody>
          <a:bodyPr wrap="square">
            <a:spAutoFit/>
          </a:bodyPr>
          <a:lstStyle/>
          <a:p>
            <a:pPr algn="ctr">
              <a:lnSpc>
                <a:spcPct val="90000"/>
              </a:lnSpc>
              <a:spcBef>
                <a:spcPct val="0"/>
              </a:spcBef>
            </a:pPr>
            <a:r>
              <a:rPr lang="en" altLang="zh-CN" sz="3600" dirty="0">
                <a:solidFill>
                  <a:srgbClr val="C00000"/>
                </a:solidFill>
                <a:latin typeface="LANTINGHEI SC DEMIBOLD" panose="02000000000000000000" pitchFamily="2" charset="-122"/>
                <a:ea typeface="LANTINGHEI SC DEMIBOLD" panose="02000000000000000000" pitchFamily="2" charset="-122"/>
                <a:cs typeface="+mj-cs"/>
              </a:rPr>
              <a:t>Whether the training of modern DNN is affordable on mobile devices? </a:t>
            </a:r>
          </a:p>
        </p:txBody>
      </p:sp>
    </p:spTree>
    <p:extLst>
      <p:ext uri="{BB962C8B-B14F-4D97-AF65-F5344CB8AC3E}">
        <p14:creationId xmlns:p14="http://schemas.microsoft.com/office/powerpoint/2010/main" val="36818344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8C0D70-ED3E-7492-0EC7-2E101FA2D9B1}"/>
              </a:ext>
            </a:extLst>
          </p:cNvPr>
          <p:cNvSpPr>
            <a:spLocks noGrp="1"/>
          </p:cNvSpPr>
          <p:nvPr>
            <p:ph type="title"/>
          </p:nvPr>
        </p:nvSpPr>
        <p:spPr>
          <a:xfrm>
            <a:off x="838200" y="365125"/>
            <a:ext cx="10515600" cy="904875"/>
          </a:xfrm>
        </p:spPr>
        <p:txBody>
          <a:bodyPr>
            <a:normAutofit/>
          </a:bodyPr>
          <a:lstStyle/>
          <a:p>
            <a:r>
              <a:rPr kumimoji="1" lang="en-US" altLang="zh-CN" sz="3600" dirty="0">
                <a:solidFill>
                  <a:srgbClr val="9B0000"/>
                </a:solidFill>
                <a:latin typeface="LANTINGHEI SC DEMIBOLD" panose="02000000000000000000" pitchFamily="2" charset="-122"/>
                <a:ea typeface="LANTINGHEI SC DEMIBOLD" panose="02000000000000000000" pitchFamily="2" charset="-122"/>
              </a:rPr>
              <a:t>Preliminaries: memory wall</a:t>
            </a:r>
            <a:endParaRPr kumimoji="1" lang="zh-CN" altLang="en-US" sz="3600" dirty="0">
              <a:solidFill>
                <a:srgbClr val="9B0000"/>
              </a:solidFill>
              <a:latin typeface="LANTINGHEI SC DEMIBOLD" panose="02000000000000000000" pitchFamily="2" charset="-122"/>
              <a:ea typeface="LANTINGHEI SC DEMIBOLD" panose="02000000000000000000" pitchFamily="2" charset="-122"/>
            </a:endParaRPr>
          </a:p>
        </p:txBody>
      </p:sp>
      <p:pic>
        <p:nvPicPr>
          <p:cNvPr id="2050" name="Picture 2" descr="AI and Memory Wall. (This blogpost has been written in… | by Amir Gholami |  riselab | Medium">
            <a:extLst>
              <a:ext uri="{FF2B5EF4-FFF2-40B4-BE49-F238E27FC236}">
                <a16:creationId xmlns:a16="http://schemas.microsoft.com/office/drawing/2014/main" id="{03518417-BBEA-C7FD-1998-8BAB529890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6271" y="1270000"/>
            <a:ext cx="9640002" cy="4944267"/>
          </a:xfrm>
          <a:prstGeom prst="rect">
            <a:avLst/>
          </a:prstGeom>
          <a:noFill/>
          <a:extLst>
            <a:ext uri="{909E8E84-426E-40DD-AFC4-6F175D3DCCD1}">
              <a14:hiddenFill xmlns:a14="http://schemas.microsoft.com/office/drawing/2010/main">
                <a:solidFill>
                  <a:srgbClr val="FFFFFF"/>
                </a:solidFill>
              </a14:hiddenFill>
            </a:ext>
          </a:extLst>
        </p:spPr>
      </p:pic>
      <p:sp>
        <p:nvSpPr>
          <p:cNvPr id="7" name="矩形 6">
            <a:extLst>
              <a:ext uri="{FF2B5EF4-FFF2-40B4-BE49-F238E27FC236}">
                <a16:creationId xmlns:a16="http://schemas.microsoft.com/office/drawing/2014/main" id="{546B5CCB-819C-97D4-E524-3626C954F312}"/>
              </a:ext>
            </a:extLst>
          </p:cNvPr>
          <p:cNvSpPr/>
          <p:nvPr/>
        </p:nvSpPr>
        <p:spPr>
          <a:xfrm rot="21480000">
            <a:off x="3256840" y="5352039"/>
            <a:ext cx="7236000" cy="109728"/>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文本框 7">
            <a:extLst>
              <a:ext uri="{FF2B5EF4-FFF2-40B4-BE49-F238E27FC236}">
                <a16:creationId xmlns:a16="http://schemas.microsoft.com/office/drawing/2014/main" id="{0C0137A8-7BE5-D7EB-548B-BF4892E7AA2D}"/>
              </a:ext>
            </a:extLst>
          </p:cNvPr>
          <p:cNvSpPr txBox="1"/>
          <p:nvPr/>
        </p:nvSpPr>
        <p:spPr>
          <a:xfrm>
            <a:off x="2648712" y="1899484"/>
            <a:ext cx="3121152" cy="923330"/>
          </a:xfrm>
          <a:prstGeom prst="rect">
            <a:avLst/>
          </a:prstGeom>
          <a:solidFill>
            <a:schemeClr val="bg1"/>
          </a:solidFill>
        </p:spPr>
        <p:txBody>
          <a:bodyPr wrap="square" rtlCol="0">
            <a:spAutoFit/>
          </a:bodyPr>
          <a:lstStyle/>
          <a:p>
            <a:r>
              <a:rPr kumimoji="1" lang="en-US" altLang="zh-CN" dirty="0">
                <a:solidFill>
                  <a:srgbClr val="FF0000"/>
                </a:solidFill>
                <a:latin typeface="LANTINGHEI SC DEMIBOLD" panose="02000000000000000000" pitchFamily="2" charset="-122"/>
                <a:ea typeface="LANTINGHEI SC DEMIBOLD" panose="02000000000000000000" pitchFamily="2" charset="-122"/>
              </a:rPr>
              <a:t>Transformer Size</a:t>
            </a:r>
          </a:p>
          <a:p>
            <a:r>
              <a:rPr kumimoji="1" lang="en-US" altLang="zh-CN" dirty="0">
                <a:solidFill>
                  <a:srgbClr val="92D050"/>
                </a:solidFill>
                <a:latin typeface="LANTINGHEI SC DEMIBOLD" panose="02000000000000000000" pitchFamily="2" charset="-122"/>
                <a:ea typeface="LANTINGHEI SC DEMIBOLD" panose="02000000000000000000" pitchFamily="2" charset="-122"/>
              </a:rPr>
              <a:t>AI Hardware Memory</a:t>
            </a:r>
          </a:p>
          <a:p>
            <a:r>
              <a:rPr kumimoji="1" lang="en-US" altLang="zh-CN" dirty="0">
                <a:solidFill>
                  <a:schemeClr val="accent1"/>
                </a:solidFill>
                <a:latin typeface="LANTINGHEI SC DEMIBOLD" panose="02000000000000000000" pitchFamily="2" charset="-122"/>
                <a:ea typeface="LANTINGHEI SC DEMIBOLD" panose="02000000000000000000" pitchFamily="2" charset="-122"/>
              </a:rPr>
              <a:t>Mobile Device Memory</a:t>
            </a:r>
            <a:endParaRPr kumimoji="1" lang="zh-CN" altLang="en-US" dirty="0">
              <a:solidFill>
                <a:schemeClr val="accent1"/>
              </a:solidFill>
              <a:latin typeface="LANTINGHEI SC DEMIBOLD" panose="02000000000000000000" pitchFamily="2" charset="-122"/>
              <a:ea typeface="LANTINGHEI SC DEMIBOLD" panose="02000000000000000000" pitchFamily="2" charset="-122"/>
            </a:endParaRPr>
          </a:p>
        </p:txBody>
      </p:sp>
      <p:sp>
        <p:nvSpPr>
          <p:cNvPr id="10" name="圆角矩形 9">
            <a:extLst>
              <a:ext uri="{FF2B5EF4-FFF2-40B4-BE49-F238E27FC236}">
                <a16:creationId xmlns:a16="http://schemas.microsoft.com/office/drawing/2014/main" id="{FE06D817-AA43-DB04-3475-3EA5EFC7F6A6}"/>
              </a:ext>
            </a:extLst>
          </p:cNvPr>
          <p:cNvSpPr/>
          <p:nvPr/>
        </p:nvSpPr>
        <p:spPr>
          <a:xfrm>
            <a:off x="969869" y="2954692"/>
            <a:ext cx="10383931" cy="1212451"/>
          </a:xfrm>
          <a:prstGeom prst="roundRect">
            <a:avLst/>
          </a:prstGeom>
          <a:solidFill>
            <a:schemeClr val="bg1"/>
          </a:solidFill>
          <a:ln w="28575">
            <a:solidFill>
              <a:srgbClr val="9B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3200" dirty="0">
                <a:solidFill>
                  <a:srgbClr val="9B0000"/>
                </a:solidFill>
                <a:latin typeface="LANTINGHEI SC DEMIBOLD" panose="02000000000000000000" pitchFamily="2" charset="-122"/>
                <a:ea typeface="LANTINGHEI SC DEMIBOLD" panose="02000000000000000000" pitchFamily="2" charset="-122"/>
              </a:rPr>
              <a:t>Training DNN with large batch size/model is not affordable on mobile device </a:t>
            </a:r>
            <a:endParaRPr kumimoji="1" lang="zh-CN" altLang="en-US" sz="3200" dirty="0">
              <a:solidFill>
                <a:srgbClr val="9B0000"/>
              </a:solidFill>
              <a:latin typeface="LANTINGHEI SC DEMIBOLD" panose="02000000000000000000" pitchFamily="2" charset="-122"/>
              <a:ea typeface="LANTINGHEI SC DEMIBOLD" panose="02000000000000000000" pitchFamily="2" charset="-122"/>
            </a:endParaRPr>
          </a:p>
        </p:txBody>
      </p:sp>
    </p:spTree>
    <p:extLst>
      <p:ext uri="{BB962C8B-B14F-4D97-AF65-F5344CB8AC3E}">
        <p14:creationId xmlns:p14="http://schemas.microsoft.com/office/powerpoint/2010/main" val="1128361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8C0D70-ED3E-7492-0EC7-2E101FA2D9B1}"/>
              </a:ext>
            </a:extLst>
          </p:cNvPr>
          <p:cNvSpPr>
            <a:spLocks noGrp="1"/>
          </p:cNvSpPr>
          <p:nvPr>
            <p:ph type="title"/>
          </p:nvPr>
        </p:nvSpPr>
        <p:spPr>
          <a:xfrm>
            <a:off x="838200" y="365125"/>
            <a:ext cx="10515600" cy="904875"/>
          </a:xfrm>
        </p:spPr>
        <p:txBody>
          <a:bodyPr>
            <a:normAutofit/>
          </a:bodyPr>
          <a:lstStyle/>
          <a:p>
            <a:r>
              <a:rPr kumimoji="1" lang="en-US" altLang="zh-CN" sz="3600" dirty="0">
                <a:solidFill>
                  <a:srgbClr val="9B0000"/>
                </a:solidFill>
                <a:latin typeface="LANTINGHEI SC DEMIBOLD" panose="02000000000000000000" pitchFamily="2" charset="-122"/>
                <a:ea typeface="LANTINGHEI SC DEMIBOLD" panose="02000000000000000000" pitchFamily="2" charset="-122"/>
              </a:rPr>
              <a:t>Preliminaries: memory wall</a:t>
            </a:r>
            <a:endParaRPr kumimoji="1" lang="zh-CN" altLang="en-US" sz="3600" dirty="0">
              <a:solidFill>
                <a:srgbClr val="9B0000"/>
              </a:solidFill>
              <a:latin typeface="LANTINGHEI SC DEMIBOLD" panose="02000000000000000000" pitchFamily="2" charset="-122"/>
              <a:ea typeface="LANTINGHEI SC DEMIBOLD" panose="02000000000000000000" pitchFamily="2" charset="-122"/>
            </a:endParaRPr>
          </a:p>
        </p:txBody>
      </p:sp>
      <p:pic>
        <p:nvPicPr>
          <p:cNvPr id="4" name="图片 3">
            <a:extLst>
              <a:ext uri="{FF2B5EF4-FFF2-40B4-BE49-F238E27FC236}">
                <a16:creationId xmlns:a16="http://schemas.microsoft.com/office/drawing/2014/main" id="{60248094-D11D-08D2-5D33-E5BDF6F47BE3}"/>
              </a:ext>
            </a:extLst>
          </p:cNvPr>
          <p:cNvPicPr>
            <a:picLocks noChangeAspect="1"/>
          </p:cNvPicPr>
          <p:nvPr/>
        </p:nvPicPr>
        <p:blipFill>
          <a:blip r:embed="rId3"/>
          <a:stretch>
            <a:fillRect/>
          </a:stretch>
        </p:blipFill>
        <p:spPr>
          <a:xfrm>
            <a:off x="1435608" y="1667510"/>
            <a:ext cx="8878316" cy="3943624"/>
          </a:xfrm>
          <a:prstGeom prst="rect">
            <a:avLst/>
          </a:prstGeom>
        </p:spPr>
      </p:pic>
      <p:sp>
        <p:nvSpPr>
          <p:cNvPr id="6" name="圆角矩形标注 5">
            <a:extLst>
              <a:ext uri="{FF2B5EF4-FFF2-40B4-BE49-F238E27FC236}">
                <a16:creationId xmlns:a16="http://schemas.microsoft.com/office/drawing/2014/main" id="{6B4F9ED5-E0F2-9818-F4C2-6A3505F624AD}"/>
              </a:ext>
            </a:extLst>
          </p:cNvPr>
          <p:cNvSpPr/>
          <p:nvPr/>
        </p:nvSpPr>
        <p:spPr>
          <a:xfrm>
            <a:off x="1435608" y="1246866"/>
            <a:ext cx="6115257" cy="2970131"/>
          </a:xfrm>
          <a:prstGeom prst="wedgeRoundRectCallout">
            <a:avLst>
              <a:gd name="adj1" fmla="val 73369"/>
              <a:gd name="adj2" fmla="val -12003"/>
              <a:gd name="adj3" fmla="val 16667"/>
            </a:avLst>
          </a:prstGeom>
          <a:solidFill>
            <a:schemeClr val="bg1"/>
          </a:solid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pic>
        <p:nvPicPr>
          <p:cNvPr id="5" name="图片 4">
            <a:extLst>
              <a:ext uri="{FF2B5EF4-FFF2-40B4-BE49-F238E27FC236}">
                <a16:creationId xmlns:a16="http://schemas.microsoft.com/office/drawing/2014/main" id="{D9CDF34B-D2B0-FC31-782F-41B29A7CC347}"/>
              </a:ext>
            </a:extLst>
          </p:cNvPr>
          <p:cNvPicPr>
            <a:picLocks noChangeAspect="1"/>
          </p:cNvPicPr>
          <p:nvPr/>
        </p:nvPicPr>
        <p:blipFill rotWithShape="1">
          <a:blip r:embed="rId4"/>
          <a:srcRect t="5806" r="5457"/>
          <a:stretch/>
        </p:blipFill>
        <p:spPr>
          <a:xfrm>
            <a:off x="1682012" y="1306362"/>
            <a:ext cx="5010912" cy="2632192"/>
          </a:xfrm>
          <a:prstGeom prst="rect">
            <a:avLst/>
          </a:prstGeom>
        </p:spPr>
      </p:pic>
      <p:sp>
        <p:nvSpPr>
          <p:cNvPr id="7" name="上下箭头 6">
            <a:extLst>
              <a:ext uri="{FF2B5EF4-FFF2-40B4-BE49-F238E27FC236}">
                <a16:creationId xmlns:a16="http://schemas.microsoft.com/office/drawing/2014/main" id="{9C5A2C21-D41F-BB4E-552D-EE46D7D13F96}"/>
              </a:ext>
            </a:extLst>
          </p:cNvPr>
          <p:cNvSpPr/>
          <p:nvPr/>
        </p:nvSpPr>
        <p:spPr>
          <a:xfrm>
            <a:off x="6546620" y="1746504"/>
            <a:ext cx="292608" cy="1111828"/>
          </a:xfrm>
          <a:prstGeom prst="up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文本框 7">
            <a:extLst>
              <a:ext uri="{FF2B5EF4-FFF2-40B4-BE49-F238E27FC236}">
                <a16:creationId xmlns:a16="http://schemas.microsoft.com/office/drawing/2014/main" id="{FC0DF7CA-090F-38CF-798C-95D0F70BDA97}"/>
              </a:ext>
            </a:extLst>
          </p:cNvPr>
          <p:cNvSpPr txBox="1"/>
          <p:nvPr/>
        </p:nvSpPr>
        <p:spPr>
          <a:xfrm>
            <a:off x="6839228" y="2117752"/>
            <a:ext cx="952505" cy="369332"/>
          </a:xfrm>
          <a:prstGeom prst="rect">
            <a:avLst/>
          </a:prstGeom>
          <a:noFill/>
        </p:spPr>
        <p:txBody>
          <a:bodyPr wrap="none" rtlCol="0">
            <a:spAutoFit/>
          </a:bodyPr>
          <a:lstStyle/>
          <a:p>
            <a:r>
              <a:rPr kumimoji="1" lang="en-US" altLang="zh-CN" dirty="0">
                <a:solidFill>
                  <a:srgbClr val="9B0000"/>
                </a:solidFill>
                <a:latin typeface="LANTINGHEI SC DEMIBOLD" panose="02000000000000000000" pitchFamily="2" charset="-122"/>
                <a:ea typeface="LANTINGHEI SC DEMIBOLD" panose="02000000000000000000" pitchFamily="2" charset="-122"/>
              </a:rPr>
              <a:t>3.94%</a:t>
            </a:r>
            <a:endParaRPr kumimoji="1" lang="zh-CN" altLang="en-US" dirty="0">
              <a:solidFill>
                <a:srgbClr val="9B0000"/>
              </a:solidFill>
              <a:latin typeface="LANTINGHEI SC DEMIBOLD" panose="02000000000000000000" pitchFamily="2" charset="-122"/>
              <a:ea typeface="LANTINGHEI SC DEMIBOLD" panose="02000000000000000000" pitchFamily="2" charset="-122"/>
            </a:endParaRPr>
          </a:p>
        </p:txBody>
      </p:sp>
      <p:sp>
        <p:nvSpPr>
          <p:cNvPr id="9" name="矩形 8">
            <a:extLst>
              <a:ext uri="{FF2B5EF4-FFF2-40B4-BE49-F238E27FC236}">
                <a16:creationId xmlns:a16="http://schemas.microsoft.com/office/drawing/2014/main" id="{BE3C5CC9-8429-EB22-2D49-448EC25AA6C1}"/>
              </a:ext>
            </a:extLst>
          </p:cNvPr>
          <p:cNvSpPr/>
          <p:nvPr/>
        </p:nvSpPr>
        <p:spPr>
          <a:xfrm>
            <a:off x="2142867" y="3019795"/>
            <a:ext cx="4700737" cy="1077218"/>
          </a:xfrm>
          <a:prstGeom prst="rect">
            <a:avLst/>
          </a:prstGeom>
        </p:spPr>
        <p:txBody>
          <a:bodyPr wrap="square">
            <a:spAutoFit/>
          </a:bodyPr>
          <a:lstStyle/>
          <a:p>
            <a:pPr algn="ctr"/>
            <a:r>
              <a:rPr lang="en-US" altLang="zh-CN" sz="3200" b="1" dirty="0">
                <a:solidFill>
                  <a:srgbClr val="9B0000"/>
                </a:solidFill>
                <a:latin typeface="Lantinghei SC Demibold" panose="02000000000000000000" pitchFamily="2" charset="-122"/>
                <a:ea typeface="Lantinghei SC Demibold" panose="02000000000000000000" pitchFamily="2" charset="-122"/>
                <a:cs typeface="Candara" charset="0"/>
              </a:rPr>
              <a:t>Significant</a:t>
            </a:r>
          </a:p>
          <a:p>
            <a:pPr algn="ctr"/>
            <a:r>
              <a:rPr lang="en-US" altLang="zh-CN" sz="3200" b="1" dirty="0">
                <a:solidFill>
                  <a:srgbClr val="9B0000"/>
                </a:solidFill>
                <a:latin typeface="Lantinghei SC Demibold" panose="02000000000000000000" pitchFamily="2" charset="-122"/>
                <a:ea typeface="Lantinghei SC Demibold" panose="02000000000000000000" pitchFamily="2" charset="-122"/>
                <a:cs typeface="Candara" charset="0"/>
              </a:rPr>
              <a:t>accuracy drop</a:t>
            </a:r>
            <a:endParaRPr lang="zh-CN" altLang="en-US" sz="3200" dirty="0">
              <a:solidFill>
                <a:srgbClr val="9B0000"/>
              </a:solidFill>
              <a:latin typeface="LANTINGHEI SC DEMIBOLD" panose="02000000000000000000" pitchFamily="2" charset="-122"/>
              <a:ea typeface="LANTINGHEI SC DEMIBOLD" panose="02000000000000000000" pitchFamily="2" charset="-122"/>
            </a:endParaRPr>
          </a:p>
        </p:txBody>
      </p:sp>
    </p:spTree>
    <p:extLst>
      <p:ext uri="{BB962C8B-B14F-4D97-AF65-F5344CB8AC3E}">
        <p14:creationId xmlns:p14="http://schemas.microsoft.com/office/powerpoint/2010/main" val="2962487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par>
                          <p:cTn id="9" fill="hold">
                            <p:stCondLst>
                              <p:cond delay="0"/>
                            </p:stCondLst>
                            <p:childTnLst>
                              <p:par>
                                <p:cTn id="10" presetID="16" presetClass="entr" presetSubtype="42"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arn(outHorizontal)">
                                      <p:cBhvr>
                                        <p:cTn id="12" dur="500"/>
                                        <p:tgtEl>
                                          <p:spTgt spid="7"/>
                                        </p:tgtEl>
                                      </p:cBhvr>
                                    </p:animEffect>
                                  </p:childTnLst>
                                </p:cTn>
                              </p:par>
                            </p:childTnLst>
                          </p:cTn>
                        </p:par>
                        <p:par>
                          <p:cTn id="13" fill="hold">
                            <p:stCondLst>
                              <p:cond delay="500"/>
                            </p:stCondLst>
                            <p:childTnLst>
                              <p:par>
                                <p:cTn id="14" presetID="1" presetClass="entr" presetSubtype="0" fill="hold" grpId="0" nodeType="afterEffect">
                                  <p:stCondLst>
                                    <p:cond delay="0"/>
                                  </p:stCondLst>
                                  <p:childTnLst>
                                    <p:set>
                                      <p:cBhvr>
                                        <p:cTn id="15" dur="1" fill="hold">
                                          <p:stCondLst>
                                            <p:cond delay="0"/>
                                          </p:stCondLst>
                                        </p:cTn>
                                        <p:tgtEl>
                                          <p:spTgt spid="8"/>
                                        </p:tgtEl>
                                        <p:attrNameLst>
                                          <p:attrName>style.visibility</p:attrName>
                                        </p:attrNameLst>
                                      </p:cBhvr>
                                      <p:to>
                                        <p:strVal val="visible"/>
                                      </p:to>
                                    </p:set>
                                  </p:childTnLst>
                                </p:cTn>
                              </p:par>
                              <p:par>
                                <p:cTn id="16" presetID="1" presetClass="entr" presetSubtype="0" fill="hold" grpId="1" nodeType="withEffect">
                                  <p:stCondLst>
                                    <p:cond delay="0"/>
                                  </p:stCondLst>
                                  <p:childTnLst>
                                    <p:set>
                                      <p:cBhvr>
                                        <p:cTn id="17"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p:bldP spid="9"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8C0D70-ED3E-7492-0EC7-2E101FA2D9B1}"/>
              </a:ext>
            </a:extLst>
          </p:cNvPr>
          <p:cNvSpPr>
            <a:spLocks noGrp="1"/>
          </p:cNvSpPr>
          <p:nvPr>
            <p:ph type="title"/>
          </p:nvPr>
        </p:nvSpPr>
        <p:spPr>
          <a:xfrm>
            <a:off x="838200" y="365125"/>
            <a:ext cx="10515600" cy="904875"/>
          </a:xfrm>
        </p:spPr>
        <p:txBody>
          <a:bodyPr>
            <a:normAutofit/>
          </a:bodyPr>
          <a:lstStyle/>
          <a:p>
            <a:r>
              <a:rPr kumimoji="1" lang="en-US" altLang="zh-CN" sz="3600" dirty="0">
                <a:solidFill>
                  <a:srgbClr val="9B0000"/>
                </a:solidFill>
                <a:latin typeface="LANTINGHEI SC DEMIBOLD" panose="02000000000000000000" pitchFamily="2" charset="-122"/>
                <a:ea typeface="LANTINGHEI SC DEMIBOLD" panose="02000000000000000000" pitchFamily="2" charset="-122"/>
              </a:rPr>
              <a:t>Preliminaries: memory wall</a:t>
            </a:r>
            <a:endParaRPr kumimoji="1" lang="zh-CN" altLang="en-US" sz="3600" dirty="0">
              <a:solidFill>
                <a:srgbClr val="9B0000"/>
              </a:solidFill>
              <a:latin typeface="LANTINGHEI SC DEMIBOLD" panose="02000000000000000000" pitchFamily="2" charset="-122"/>
              <a:ea typeface="LANTINGHEI SC DEMIBOLD" panose="02000000000000000000" pitchFamily="2" charset="-122"/>
            </a:endParaRPr>
          </a:p>
        </p:txBody>
      </p:sp>
      <p:pic>
        <p:nvPicPr>
          <p:cNvPr id="4" name="图片 3">
            <a:extLst>
              <a:ext uri="{FF2B5EF4-FFF2-40B4-BE49-F238E27FC236}">
                <a16:creationId xmlns:a16="http://schemas.microsoft.com/office/drawing/2014/main" id="{60248094-D11D-08D2-5D33-E5BDF6F47BE3}"/>
              </a:ext>
            </a:extLst>
          </p:cNvPr>
          <p:cNvPicPr>
            <a:picLocks noChangeAspect="1"/>
          </p:cNvPicPr>
          <p:nvPr/>
        </p:nvPicPr>
        <p:blipFill>
          <a:blip r:embed="rId3"/>
          <a:stretch>
            <a:fillRect/>
          </a:stretch>
        </p:blipFill>
        <p:spPr>
          <a:xfrm>
            <a:off x="1435608" y="1667510"/>
            <a:ext cx="8878316" cy="3943624"/>
          </a:xfrm>
          <a:prstGeom prst="rect">
            <a:avLst/>
          </a:prstGeom>
        </p:spPr>
      </p:pic>
      <p:sp>
        <p:nvSpPr>
          <p:cNvPr id="6" name="圆角矩形标注 5">
            <a:extLst>
              <a:ext uri="{FF2B5EF4-FFF2-40B4-BE49-F238E27FC236}">
                <a16:creationId xmlns:a16="http://schemas.microsoft.com/office/drawing/2014/main" id="{6B4F9ED5-E0F2-9818-F4C2-6A3505F624AD}"/>
              </a:ext>
            </a:extLst>
          </p:cNvPr>
          <p:cNvSpPr/>
          <p:nvPr/>
        </p:nvSpPr>
        <p:spPr>
          <a:xfrm>
            <a:off x="4306823" y="3557016"/>
            <a:ext cx="5074921" cy="3118539"/>
          </a:xfrm>
          <a:prstGeom prst="wedgeRoundRectCallout">
            <a:avLst>
              <a:gd name="adj1" fmla="val 15924"/>
              <a:gd name="adj2" fmla="val -76484"/>
              <a:gd name="adj3" fmla="val 16667"/>
            </a:avLst>
          </a:prstGeom>
          <a:solidFill>
            <a:schemeClr val="bg1"/>
          </a:solid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pic>
        <p:nvPicPr>
          <p:cNvPr id="3" name="图片 2">
            <a:extLst>
              <a:ext uri="{FF2B5EF4-FFF2-40B4-BE49-F238E27FC236}">
                <a16:creationId xmlns:a16="http://schemas.microsoft.com/office/drawing/2014/main" id="{09E7C377-F528-9417-08DF-90A847A51E3F}"/>
              </a:ext>
            </a:extLst>
          </p:cNvPr>
          <p:cNvPicPr>
            <a:picLocks noChangeAspect="1"/>
          </p:cNvPicPr>
          <p:nvPr/>
        </p:nvPicPr>
        <p:blipFill>
          <a:blip r:embed="rId4"/>
          <a:stretch>
            <a:fillRect/>
          </a:stretch>
        </p:blipFill>
        <p:spPr>
          <a:xfrm>
            <a:off x="4477781" y="3730752"/>
            <a:ext cx="4705576" cy="1887728"/>
          </a:xfrm>
          <a:prstGeom prst="rect">
            <a:avLst/>
          </a:prstGeom>
        </p:spPr>
      </p:pic>
      <p:cxnSp>
        <p:nvCxnSpPr>
          <p:cNvPr id="11" name="直线连接符 10">
            <a:extLst>
              <a:ext uri="{FF2B5EF4-FFF2-40B4-BE49-F238E27FC236}">
                <a16:creationId xmlns:a16="http://schemas.microsoft.com/office/drawing/2014/main" id="{FF3AE99C-AD70-7E80-A690-A6362DA3B4D6}"/>
              </a:ext>
            </a:extLst>
          </p:cNvPr>
          <p:cNvCxnSpPr>
            <a:cxnSpLocks/>
          </p:cNvCxnSpPr>
          <p:nvPr/>
        </p:nvCxnSpPr>
        <p:spPr>
          <a:xfrm>
            <a:off x="6382512" y="3931920"/>
            <a:ext cx="0" cy="1482538"/>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2" name="直线连接符 11">
            <a:extLst>
              <a:ext uri="{FF2B5EF4-FFF2-40B4-BE49-F238E27FC236}">
                <a16:creationId xmlns:a16="http://schemas.microsoft.com/office/drawing/2014/main" id="{7E80F24F-B7ED-11A8-F43A-D5672015704D}"/>
              </a:ext>
            </a:extLst>
          </p:cNvPr>
          <p:cNvCxnSpPr>
            <a:cxnSpLocks/>
          </p:cNvCxnSpPr>
          <p:nvPr/>
        </p:nvCxnSpPr>
        <p:spPr>
          <a:xfrm>
            <a:off x="8775192" y="3931920"/>
            <a:ext cx="0" cy="1482538"/>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3" name="左右箭头 12">
            <a:extLst>
              <a:ext uri="{FF2B5EF4-FFF2-40B4-BE49-F238E27FC236}">
                <a16:creationId xmlns:a16="http://schemas.microsoft.com/office/drawing/2014/main" id="{10CB5236-ADD7-75EC-2241-F2A821B374E1}"/>
              </a:ext>
            </a:extLst>
          </p:cNvPr>
          <p:cNvSpPr/>
          <p:nvPr/>
        </p:nvSpPr>
        <p:spPr>
          <a:xfrm>
            <a:off x="6397752" y="5295586"/>
            <a:ext cx="2377440" cy="237744"/>
          </a:xfrm>
          <a:prstGeom prst="lef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0" name="矩形 19">
            <a:extLst>
              <a:ext uri="{FF2B5EF4-FFF2-40B4-BE49-F238E27FC236}">
                <a16:creationId xmlns:a16="http://schemas.microsoft.com/office/drawing/2014/main" id="{437C588F-0DA9-934A-FCE9-B18FE2D32C83}"/>
              </a:ext>
            </a:extLst>
          </p:cNvPr>
          <p:cNvSpPr/>
          <p:nvPr/>
        </p:nvSpPr>
        <p:spPr>
          <a:xfrm>
            <a:off x="3453070" y="5624060"/>
            <a:ext cx="7038553" cy="1077218"/>
          </a:xfrm>
          <a:prstGeom prst="rect">
            <a:avLst/>
          </a:prstGeom>
        </p:spPr>
        <p:txBody>
          <a:bodyPr wrap="square">
            <a:spAutoFit/>
          </a:bodyPr>
          <a:lstStyle/>
          <a:p>
            <a:pPr algn="ctr"/>
            <a:r>
              <a:rPr lang="en-US" altLang="zh-CN" sz="3200" b="1" dirty="0">
                <a:solidFill>
                  <a:srgbClr val="9B0000"/>
                </a:solidFill>
                <a:latin typeface="Lantinghei SC Demibold" panose="02000000000000000000" pitchFamily="2" charset="-122"/>
                <a:ea typeface="Lantinghei SC Demibold" panose="02000000000000000000" pitchFamily="2" charset="-122"/>
                <a:cs typeface="Candara" charset="0"/>
              </a:rPr>
              <a:t>39.02% longer </a:t>
            </a:r>
          </a:p>
          <a:p>
            <a:pPr algn="ctr"/>
            <a:r>
              <a:rPr lang="en-US" altLang="zh-CN" sz="3200" b="1" dirty="0">
                <a:solidFill>
                  <a:srgbClr val="9B0000"/>
                </a:solidFill>
                <a:latin typeface="Lantinghei SC Demibold" panose="02000000000000000000" pitchFamily="2" charset="-122"/>
                <a:ea typeface="Lantinghei SC Demibold" panose="02000000000000000000" pitchFamily="2" charset="-122"/>
                <a:cs typeface="Candara" charset="0"/>
              </a:rPr>
              <a:t>convergence time</a:t>
            </a:r>
            <a:endParaRPr lang="zh-CN" altLang="en-US" sz="3200" dirty="0">
              <a:solidFill>
                <a:srgbClr val="9B0000"/>
              </a:solidFill>
              <a:latin typeface="LANTINGHEI SC DEMIBOLD" panose="02000000000000000000" pitchFamily="2" charset="-122"/>
              <a:ea typeface="LANTINGHEI SC DEMIBOLD" panose="02000000000000000000" pitchFamily="2" charset="-122"/>
            </a:endParaRPr>
          </a:p>
        </p:txBody>
      </p:sp>
    </p:spTree>
    <p:extLst>
      <p:ext uri="{BB962C8B-B14F-4D97-AF65-F5344CB8AC3E}">
        <p14:creationId xmlns:p14="http://schemas.microsoft.com/office/powerpoint/2010/main" val="752146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up)">
                                      <p:cBhvr>
                                        <p:cTn id="7" dur="250"/>
                                        <p:tgtEl>
                                          <p:spTgt spid="11"/>
                                        </p:tgtEl>
                                      </p:cBhvr>
                                    </p:animEffect>
                                  </p:childTnLst>
                                </p:cTn>
                              </p:par>
                              <p:par>
                                <p:cTn id="8" presetID="22" presetClass="entr" presetSubtype="1"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wipe(up)">
                                      <p:cBhvr>
                                        <p:cTn id="10" dur="250"/>
                                        <p:tgtEl>
                                          <p:spTgt spid="12"/>
                                        </p:tgtEl>
                                      </p:cBhvr>
                                    </p:animEffect>
                                  </p:childTnLst>
                                </p:cTn>
                              </p:par>
                            </p:childTnLst>
                          </p:cTn>
                        </p:par>
                        <p:par>
                          <p:cTn id="11" fill="hold">
                            <p:stCondLst>
                              <p:cond delay="250"/>
                            </p:stCondLst>
                            <p:childTnLst>
                              <p:par>
                                <p:cTn id="12" presetID="16" presetClass="entr" presetSubtype="37" fill="hold" grpId="0" nodeType="after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barn(outVertical)">
                                      <p:cBhvr>
                                        <p:cTn id="14" dur="500"/>
                                        <p:tgtEl>
                                          <p:spTgt spid="13"/>
                                        </p:tgtEl>
                                      </p:cBhvr>
                                    </p:animEffect>
                                  </p:childTnLst>
                                </p:cTn>
                              </p:par>
                            </p:childTnLst>
                          </p:cTn>
                        </p:par>
                        <p:par>
                          <p:cTn id="15" fill="hold">
                            <p:stCondLst>
                              <p:cond delay="750"/>
                            </p:stCondLst>
                            <p:childTnLst>
                              <p:par>
                                <p:cTn id="16" presetID="1" presetClass="entr" presetSubtype="0" fill="hold" grpId="0" nodeType="afterEffect">
                                  <p:stCondLst>
                                    <p:cond delay="0"/>
                                  </p:stCondLst>
                                  <p:childTnLst>
                                    <p:set>
                                      <p:cBhvr>
                                        <p:cTn id="17"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2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8C0D70-ED3E-7492-0EC7-2E101FA2D9B1}"/>
              </a:ext>
            </a:extLst>
          </p:cNvPr>
          <p:cNvSpPr>
            <a:spLocks noGrp="1"/>
          </p:cNvSpPr>
          <p:nvPr>
            <p:ph type="title"/>
          </p:nvPr>
        </p:nvSpPr>
        <p:spPr>
          <a:xfrm>
            <a:off x="838200" y="365125"/>
            <a:ext cx="10515600" cy="904875"/>
          </a:xfrm>
        </p:spPr>
        <p:txBody>
          <a:bodyPr>
            <a:normAutofit/>
          </a:bodyPr>
          <a:lstStyle/>
          <a:p>
            <a:r>
              <a:rPr kumimoji="1" lang="en-US" altLang="zh-CN" sz="3600" dirty="0">
                <a:solidFill>
                  <a:srgbClr val="9B0000"/>
                </a:solidFill>
                <a:latin typeface="LANTINGHEI SC DEMIBOLD" panose="02000000000000000000" pitchFamily="2" charset="-122"/>
                <a:ea typeface="LANTINGHEI SC DEMIBOLD" panose="02000000000000000000" pitchFamily="2" charset="-122"/>
              </a:rPr>
              <a:t>Preliminaries: existing techniques</a:t>
            </a:r>
            <a:endParaRPr kumimoji="1" lang="zh-CN" altLang="en-US" sz="3600" dirty="0">
              <a:solidFill>
                <a:srgbClr val="9B0000"/>
              </a:solidFill>
              <a:latin typeface="LANTINGHEI SC DEMIBOLD" panose="02000000000000000000" pitchFamily="2" charset="-122"/>
              <a:ea typeface="LANTINGHEI SC DEMIBOLD" panose="02000000000000000000" pitchFamily="2" charset="-122"/>
            </a:endParaRPr>
          </a:p>
        </p:txBody>
      </p:sp>
      <p:sp>
        <p:nvSpPr>
          <p:cNvPr id="3" name="内容占位符 2">
            <a:extLst>
              <a:ext uri="{FF2B5EF4-FFF2-40B4-BE49-F238E27FC236}">
                <a16:creationId xmlns:a16="http://schemas.microsoft.com/office/drawing/2014/main" id="{1F4D07CD-0EB8-2E56-BE46-B817FA84038B}"/>
              </a:ext>
            </a:extLst>
          </p:cNvPr>
          <p:cNvSpPr>
            <a:spLocks noGrp="1"/>
          </p:cNvSpPr>
          <p:nvPr>
            <p:ph idx="1"/>
          </p:nvPr>
        </p:nvSpPr>
        <p:spPr>
          <a:xfrm>
            <a:off x="838200" y="1490133"/>
            <a:ext cx="10515600" cy="4686830"/>
          </a:xfrm>
        </p:spPr>
        <p:txBody>
          <a:bodyPr/>
          <a:lstStyle/>
          <a:p>
            <a:r>
              <a:rPr kumimoji="1" lang="en" altLang="zh-CN" dirty="0">
                <a:latin typeface="Microsoft YaHei" panose="020B0503020204020204" pitchFamily="34" charset="-122"/>
                <a:ea typeface="Microsoft YaHei" panose="020B0503020204020204" pitchFamily="34" charset="-122"/>
              </a:rPr>
              <a:t>Model &amp; gradients compression </a:t>
            </a:r>
          </a:p>
        </p:txBody>
      </p:sp>
      <p:pic>
        <p:nvPicPr>
          <p:cNvPr id="4" name="图片 3">
            <a:extLst>
              <a:ext uri="{FF2B5EF4-FFF2-40B4-BE49-F238E27FC236}">
                <a16:creationId xmlns:a16="http://schemas.microsoft.com/office/drawing/2014/main" id="{CE2B1A05-3D45-C70A-DF91-0FB4C3AA9445}"/>
              </a:ext>
            </a:extLst>
          </p:cNvPr>
          <p:cNvPicPr>
            <a:picLocks noChangeAspect="1"/>
          </p:cNvPicPr>
          <p:nvPr/>
        </p:nvPicPr>
        <p:blipFill>
          <a:blip r:embed="rId3"/>
          <a:stretch>
            <a:fillRect/>
          </a:stretch>
        </p:blipFill>
        <p:spPr>
          <a:xfrm>
            <a:off x="1704945" y="2126831"/>
            <a:ext cx="5168138" cy="3241036"/>
          </a:xfrm>
          <a:prstGeom prst="rect">
            <a:avLst/>
          </a:prstGeom>
        </p:spPr>
      </p:pic>
      <p:sp>
        <p:nvSpPr>
          <p:cNvPr id="6" name="上下箭头 5">
            <a:extLst>
              <a:ext uri="{FF2B5EF4-FFF2-40B4-BE49-F238E27FC236}">
                <a16:creationId xmlns:a16="http://schemas.microsoft.com/office/drawing/2014/main" id="{A81534AC-A817-729B-C8C9-61B4148F76D4}"/>
              </a:ext>
            </a:extLst>
          </p:cNvPr>
          <p:cNvSpPr/>
          <p:nvPr/>
        </p:nvSpPr>
        <p:spPr>
          <a:xfrm>
            <a:off x="7007038" y="2403502"/>
            <a:ext cx="292608" cy="618052"/>
          </a:xfrm>
          <a:prstGeom prst="up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矩形 6">
            <a:extLst>
              <a:ext uri="{FF2B5EF4-FFF2-40B4-BE49-F238E27FC236}">
                <a16:creationId xmlns:a16="http://schemas.microsoft.com/office/drawing/2014/main" id="{1D760ED1-690B-B8E3-A2F8-5938D8820D18}"/>
              </a:ext>
            </a:extLst>
          </p:cNvPr>
          <p:cNvSpPr/>
          <p:nvPr/>
        </p:nvSpPr>
        <p:spPr>
          <a:xfrm>
            <a:off x="7287297" y="2277356"/>
            <a:ext cx="4200458" cy="1077218"/>
          </a:xfrm>
          <a:prstGeom prst="rect">
            <a:avLst/>
          </a:prstGeom>
        </p:spPr>
        <p:txBody>
          <a:bodyPr wrap="square">
            <a:spAutoFit/>
          </a:bodyPr>
          <a:lstStyle/>
          <a:p>
            <a:pPr algn="ctr"/>
            <a:r>
              <a:rPr lang="en-US" altLang="zh-CN" sz="3200" b="1" dirty="0">
                <a:solidFill>
                  <a:srgbClr val="9B0000"/>
                </a:solidFill>
                <a:latin typeface="Lantinghei SC Demibold" panose="02000000000000000000" pitchFamily="2" charset="-122"/>
                <a:ea typeface="Lantinghei SC Demibold" panose="02000000000000000000" pitchFamily="2" charset="-122"/>
                <a:cs typeface="Candara" charset="0"/>
              </a:rPr>
              <a:t>Significant accuracy drop</a:t>
            </a:r>
            <a:endParaRPr lang="zh-CN" altLang="en-US" sz="3200" dirty="0">
              <a:solidFill>
                <a:srgbClr val="9B0000"/>
              </a:solidFill>
              <a:latin typeface="LANTINGHEI SC DEMIBOLD" panose="02000000000000000000" pitchFamily="2" charset="-122"/>
              <a:ea typeface="LANTINGHEI SC DEMIBOLD" panose="02000000000000000000" pitchFamily="2" charset="-122"/>
            </a:endParaRPr>
          </a:p>
        </p:txBody>
      </p:sp>
    </p:spTree>
    <p:extLst>
      <p:ext uri="{BB962C8B-B14F-4D97-AF65-F5344CB8AC3E}">
        <p14:creationId xmlns:p14="http://schemas.microsoft.com/office/powerpoint/2010/main" val="3879089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42"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outHorizontal)">
                                      <p:cBhvr>
                                        <p:cTn id="7" dur="250"/>
                                        <p:tgtEl>
                                          <p:spTgt spid="6"/>
                                        </p:tgtEl>
                                      </p:cBhvr>
                                    </p:animEffect>
                                  </p:childTnLst>
                                </p:cTn>
                              </p:par>
                            </p:childTnLst>
                          </p:cTn>
                        </p:par>
                        <p:par>
                          <p:cTn id="8" fill="hold">
                            <p:stCondLst>
                              <p:cond delay="250"/>
                            </p:stCondLst>
                            <p:childTnLst>
                              <p:par>
                                <p:cTn id="9" presetID="1" presetClass="entr" presetSubtype="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8C0D70-ED3E-7492-0EC7-2E101FA2D9B1}"/>
              </a:ext>
            </a:extLst>
          </p:cNvPr>
          <p:cNvSpPr>
            <a:spLocks noGrp="1"/>
          </p:cNvSpPr>
          <p:nvPr>
            <p:ph type="title"/>
          </p:nvPr>
        </p:nvSpPr>
        <p:spPr>
          <a:xfrm>
            <a:off x="838200" y="365125"/>
            <a:ext cx="10515600" cy="904875"/>
          </a:xfrm>
        </p:spPr>
        <p:txBody>
          <a:bodyPr>
            <a:normAutofit/>
          </a:bodyPr>
          <a:lstStyle/>
          <a:p>
            <a:r>
              <a:rPr kumimoji="1" lang="en-US" altLang="zh-CN" sz="3600" dirty="0">
                <a:solidFill>
                  <a:srgbClr val="9B0000"/>
                </a:solidFill>
                <a:latin typeface="LANTINGHEI SC DEMIBOLD" panose="02000000000000000000" pitchFamily="2" charset="-122"/>
                <a:ea typeface="LANTINGHEI SC DEMIBOLD" panose="02000000000000000000" pitchFamily="2" charset="-122"/>
              </a:rPr>
              <a:t>Preliminaries: existing techniques</a:t>
            </a:r>
            <a:endParaRPr kumimoji="1" lang="zh-CN" altLang="en-US" sz="3600" dirty="0">
              <a:solidFill>
                <a:srgbClr val="9B0000"/>
              </a:solidFill>
              <a:latin typeface="LANTINGHEI SC DEMIBOLD" panose="02000000000000000000" pitchFamily="2" charset="-122"/>
              <a:ea typeface="LANTINGHEI SC DEMIBOLD" panose="02000000000000000000" pitchFamily="2" charset="-122"/>
            </a:endParaRPr>
          </a:p>
        </p:txBody>
      </p:sp>
      <p:sp>
        <p:nvSpPr>
          <p:cNvPr id="3" name="内容占位符 2">
            <a:extLst>
              <a:ext uri="{FF2B5EF4-FFF2-40B4-BE49-F238E27FC236}">
                <a16:creationId xmlns:a16="http://schemas.microsoft.com/office/drawing/2014/main" id="{1F4D07CD-0EB8-2E56-BE46-B817FA84038B}"/>
              </a:ext>
            </a:extLst>
          </p:cNvPr>
          <p:cNvSpPr>
            <a:spLocks noGrp="1"/>
          </p:cNvSpPr>
          <p:nvPr>
            <p:ph idx="1"/>
          </p:nvPr>
        </p:nvSpPr>
        <p:spPr>
          <a:xfrm>
            <a:off x="838200" y="1490133"/>
            <a:ext cx="10515600" cy="4686830"/>
          </a:xfrm>
        </p:spPr>
        <p:txBody>
          <a:bodyPr/>
          <a:lstStyle/>
          <a:p>
            <a:r>
              <a:rPr kumimoji="1" lang="en" altLang="zh-CN" dirty="0">
                <a:solidFill>
                  <a:schemeClr val="bg1">
                    <a:lumMod val="65000"/>
                  </a:schemeClr>
                </a:solidFill>
                <a:latin typeface="Microsoft YaHei" panose="020B0503020204020204" pitchFamily="34" charset="-122"/>
                <a:ea typeface="Microsoft YaHei" panose="020B0503020204020204" pitchFamily="34" charset="-122"/>
              </a:rPr>
              <a:t>Model &amp; gradients compression </a:t>
            </a:r>
          </a:p>
          <a:p>
            <a:r>
              <a:rPr kumimoji="1" lang="en-US" altLang="zh-CN" dirty="0">
                <a:latin typeface="Microsoft YaHei" panose="020B0503020204020204" pitchFamily="34" charset="-122"/>
                <a:ea typeface="Microsoft YaHei" panose="020B0503020204020204" pitchFamily="34" charset="-122"/>
              </a:rPr>
              <a:t>Host-device memory swapping</a:t>
            </a:r>
          </a:p>
          <a:p>
            <a:pPr lvl="1"/>
            <a:r>
              <a:rPr kumimoji="1" lang="en-US" altLang="zh-CN" dirty="0">
                <a:latin typeface="Microsoft YaHei" panose="020B0503020204020204" pitchFamily="34" charset="-122"/>
                <a:ea typeface="Microsoft YaHei" panose="020B0503020204020204" pitchFamily="34" charset="-122"/>
              </a:rPr>
              <a:t>Performance is blocked significantly by I/O speed of mobile devices</a:t>
            </a:r>
          </a:p>
        </p:txBody>
      </p:sp>
    </p:spTree>
    <p:extLst>
      <p:ext uri="{BB962C8B-B14F-4D97-AF65-F5344CB8AC3E}">
        <p14:creationId xmlns:p14="http://schemas.microsoft.com/office/powerpoint/2010/main" val="2939320746"/>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2372</TotalTime>
  <Words>2930</Words>
  <Application>Microsoft Macintosh PowerPoint</Application>
  <PresentationFormat>宽屏</PresentationFormat>
  <Paragraphs>418</Paragraphs>
  <Slides>30</Slides>
  <Notes>29</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30</vt:i4>
      </vt:variant>
    </vt:vector>
  </HeadingPairs>
  <TitlesOfParts>
    <vt:vector size="42" baseType="lpstr">
      <vt:lpstr>等线</vt:lpstr>
      <vt:lpstr>等线 Light</vt:lpstr>
      <vt:lpstr>Microsoft YaHei</vt:lpstr>
      <vt:lpstr>LANTINGHEI SC DEMIBOLD</vt:lpstr>
      <vt:lpstr>LANTINGHEI SC DEMIBOLD</vt:lpstr>
      <vt:lpstr>Arial</vt:lpstr>
      <vt:lpstr>Calibri</vt:lpstr>
      <vt:lpstr>Cambria Math</vt:lpstr>
      <vt:lpstr>Candara</vt:lpstr>
      <vt:lpstr>Helvetica</vt:lpstr>
      <vt:lpstr>Wingdings</vt:lpstr>
      <vt:lpstr>Office 主题​​</vt:lpstr>
      <vt:lpstr>Melon: Breaking the Memory Wall for Resource-Efficient On-Device Machine Learning </vt:lpstr>
      <vt:lpstr>DNN is a key component for mobile app</vt:lpstr>
      <vt:lpstr>Emerging on-device learning</vt:lpstr>
      <vt:lpstr>PowerPoint 演示文稿</vt:lpstr>
      <vt:lpstr>Preliminaries: memory wall</vt:lpstr>
      <vt:lpstr>Preliminaries: memory wall</vt:lpstr>
      <vt:lpstr>Preliminaries: memory wall</vt:lpstr>
      <vt:lpstr>Preliminaries: existing techniques</vt:lpstr>
      <vt:lpstr>Preliminaries: existing techniques</vt:lpstr>
      <vt:lpstr>Preliminaries: existing techniques</vt:lpstr>
      <vt:lpstr>Preliminaries: existing techniques</vt:lpstr>
      <vt:lpstr>Preliminaries: existing techniques</vt:lpstr>
      <vt:lpstr>PowerPoint 演示文稿</vt:lpstr>
      <vt:lpstr>Challenge#1: efficient memory management</vt:lpstr>
      <vt:lpstr>Challenge#2: efficient recomputation</vt:lpstr>
      <vt:lpstr>Challenge#3: efficient training context switch</vt:lpstr>
      <vt:lpstr>Melon: design overview</vt:lpstr>
      <vt:lpstr>Tensor lifetime-aware memory pool  </vt:lpstr>
      <vt:lpstr>Memory-calibrated progressive recomputation </vt:lpstr>
      <vt:lpstr>Memory-calibrated progressive recomputation </vt:lpstr>
      <vt:lpstr>On-the-fly memory budget adapting </vt:lpstr>
      <vt:lpstr>Evaluation: setting</vt:lpstr>
      <vt:lpstr>Evaluation: end2end</vt:lpstr>
      <vt:lpstr>Evaluation: end2end</vt:lpstr>
      <vt:lpstr>Evaluation: end2end</vt:lpstr>
      <vt:lpstr>Evaluation: adaptation</vt:lpstr>
      <vt:lpstr>Evaluation: ablation</vt:lpstr>
      <vt:lpstr>Conclusion</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Melon: Breaking the Memory Wall for Resource-Efficient On-Device Machine Learning </dc:title>
  <dc:creator>wang qipeng</dc:creator>
  <cp:lastModifiedBy>wang qipeng</cp:lastModifiedBy>
  <cp:revision>27</cp:revision>
  <dcterms:created xsi:type="dcterms:W3CDTF">2022-06-13T03:16:29Z</dcterms:created>
  <dcterms:modified xsi:type="dcterms:W3CDTF">2022-06-15T02:40:09Z</dcterms:modified>
</cp:coreProperties>
</file>